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8" r:id="rId2"/>
    <p:sldId id="262" r:id="rId3"/>
    <p:sldId id="274" r:id="rId4"/>
    <p:sldId id="273" r:id="rId5"/>
    <p:sldId id="284" r:id="rId6"/>
    <p:sldId id="283" r:id="rId7"/>
    <p:sldId id="278" r:id="rId8"/>
    <p:sldId id="275" r:id="rId9"/>
    <p:sldId id="276" r:id="rId10"/>
    <p:sldId id="277" r:id="rId11"/>
    <p:sldId id="286" r:id="rId12"/>
    <p:sldId id="280" r:id="rId13"/>
    <p:sldId id="281" r:id="rId14"/>
    <p:sldId id="282" r:id="rId15"/>
    <p:sldId id="279" r:id="rId16"/>
    <p:sldId id="287" r:id="rId17"/>
    <p:sldId id="288" r:id="rId18"/>
    <p:sldId id="289" r:id="rId19"/>
    <p:sldId id="290" r:id="rId20"/>
    <p:sldId id="291" r:id="rId21"/>
  </p:sldIdLst>
  <p:sldSz cx="2743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3CC"/>
    <a:srgbClr val="FFFFFF"/>
    <a:srgbClr val="990033"/>
    <a:srgbClr val="C4A568"/>
    <a:srgbClr val="AF2A27"/>
    <a:srgbClr val="883830"/>
    <a:srgbClr val="2A214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1252" autoAdjust="0"/>
    <p:restoredTop sz="96962" autoAdjust="0"/>
  </p:normalViewPr>
  <p:slideViewPr>
    <p:cSldViewPr>
      <p:cViewPr>
        <p:scale>
          <a:sx n="85" d="100"/>
          <a:sy n="85" d="100"/>
        </p:scale>
        <p:origin x="6312" y="-504"/>
      </p:cViewPr>
      <p:guideLst>
        <p:guide orient="horz" pos="2160"/>
        <p:guide pos="86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n-US" sz="2000" baseline="0" dirty="0" smtClean="0">
                <a:latin typeface="+mj-lt"/>
              </a:rPr>
              <a:t>Y-Direction</a:t>
            </a:r>
          </a:p>
          <a:p>
            <a:pPr>
              <a:defRPr sz="2000">
                <a:latin typeface="+mj-lt"/>
              </a:defRPr>
            </a:pPr>
            <a:r>
              <a:rPr lang="en-US" sz="2000" baseline="0" dirty="0" smtClean="0">
                <a:latin typeface="+mj-lt"/>
              </a:rPr>
              <a:t>Shear Walls</a:t>
            </a:r>
            <a:endParaRPr lang="en-US" sz="2000" dirty="0">
              <a:latin typeface="+mj-lt"/>
            </a:endParaRPr>
          </a:p>
        </c:rich>
      </c:tx>
      <c:layout>
        <c:manualLayout>
          <c:xMode val="edge"/>
          <c:yMode val="edge"/>
          <c:x val="0.41454733158355206"/>
          <c:y val="0.13494750656167986"/>
        </c:manualLayout>
      </c:layout>
    </c:title>
    <c:view3D>
      <c:rotY val="10"/>
      <c:perspective val="30"/>
    </c:view3D>
    <c:floor>
      <c:spPr>
        <a:solidFill>
          <a:srgbClr val="C32D2E">
            <a:lumMod val="75000"/>
          </a:srgbClr>
        </a:solidFill>
      </c:spPr>
    </c:floor>
    <c:sideWall>
      <c:spPr>
        <a:solidFill>
          <a:schemeClr val="accent6">
            <a:lumMod val="60000"/>
            <a:lumOff val="40000"/>
          </a:schemeClr>
        </a:solidFill>
      </c:spPr>
    </c:sideWall>
    <c:backWall>
      <c:spPr>
        <a:solidFill>
          <a:schemeClr val="accent6">
            <a:lumMod val="60000"/>
            <a:lumOff val="40000"/>
          </a:schemeClr>
        </a:solidFill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% Lateral Resistance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SW-3</c:v>
                </c:pt>
                <c:pt idx="1">
                  <c:v>SW-1</c:v>
                </c:pt>
                <c:pt idx="2">
                  <c:v>SW-6</c:v>
                </c:pt>
                <c:pt idx="3">
                  <c:v>SW-8</c:v>
                </c:pt>
                <c:pt idx="4">
                  <c:v>SW-14</c:v>
                </c:pt>
                <c:pt idx="5">
                  <c:v>SW-12</c:v>
                </c:pt>
                <c:pt idx="6">
                  <c:v>SW-10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12</c:v>
                </c:pt>
                <c:pt idx="1">
                  <c:v>18</c:v>
                </c:pt>
                <c:pt idx="2">
                  <c:v>26</c:v>
                </c:pt>
                <c:pt idx="3">
                  <c:v>6</c:v>
                </c:pt>
                <c:pt idx="4">
                  <c:v>7</c:v>
                </c:pt>
                <c:pt idx="5">
                  <c:v>22</c:v>
                </c:pt>
                <c:pt idx="6">
                  <c:v>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Wall Length (ft)</c:v>
                </c:pt>
              </c:strCache>
            </c:strRef>
          </c:tx>
          <c:dLbls>
            <c:txPr>
              <a:bodyPr/>
              <a:lstStyle/>
              <a:p>
                <a:pPr>
                  <a:defRPr b="0"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SW-3</c:v>
                </c:pt>
                <c:pt idx="1">
                  <c:v>SW-1</c:v>
                </c:pt>
                <c:pt idx="2">
                  <c:v>SW-6</c:v>
                </c:pt>
                <c:pt idx="3">
                  <c:v>SW-8</c:v>
                </c:pt>
                <c:pt idx="4">
                  <c:v>SW-14</c:v>
                </c:pt>
                <c:pt idx="5">
                  <c:v>SW-12</c:v>
                </c:pt>
                <c:pt idx="6">
                  <c:v>SW-10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23</c:v>
                </c:pt>
                <c:pt idx="1">
                  <c:v>25</c:v>
                </c:pt>
                <c:pt idx="2">
                  <c:v>22</c:v>
                </c:pt>
                <c:pt idx="3">
                  <c:v>17</c:v>
                </c:pt>
                <c:pt idx="4">
                  <c:v>17</c:v>
                </c:pt>
                <c:pt idx="5">
                  <c:v>24</c:v>
                </c:pt>
                <c:pt idx="6">
                  <c:v>17</c:v>
                </c:pt>
              </c:numCache>
            </c:numRef>
          </c:val>
        </c:ser>
        <c:dLbls>
          <c:showVal val="1"/>
        </c:dLbls>
        <c:shape val="box"/>
        <c:axId val="112825472"/>
        <c:axId val="112827008"/>
        <c:axId val="116647680"/>
      </c:bar3DChart>
      <c:catAx>
        <c:axId val="112825472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12827008"/>
        <c:crosses val="autoZero"/>
        <c:auto val="1"/>
        <c:lblAlgn val="ctr"/>
        <c:lblOffset val="100"/>
      </c:catAx>
      <c:valAx>
        <c:axId val="112827008"/>
        <c:scaling>
          <c:orientation val="minMax"/>
        </c:scaling>
        <c:delete val="1"/>
        <c:axPos val="l"/>
        <c:numFmt formatCode="General" sourceLinked="1"/>
        <c:tickLblPos val="nextTo"/>
        <c:crossAx val="112825472"/>
        <c:crosses val="autoZero"/>
        <c:crossBetween val="between"/>
      </c:valAx>
      <c:serAx>
        <c:axId val="116647680"/>
        <c:scaling>
          <c:orientation val="minMax"/>
        </c:scaling>
        <c:delete val="1"/>
        <c:axPos val="b"/>
        <c:tickLblPos val="nextTo"/>
        <c:crossAx val="112827008"/>
        <c:crosses val="autoZero"/>
      </c:serAx>
    </c:plotArea>
    <c:legend>
      <c:legendPos val="b"/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4.1062282755196182E-2"/>
          <c:y val="0.82789514115613594"/>
          <c:w val="0.9"/>
          <c:h val="5.3434959349593525E-2"/>
        </c:manualLayout>
      </c:layout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4"/>
  <c:chart>
    <c:title>
      <c:tx>
        <c:rich>
          <a:bodyPr/>
          <a:lstStyle/>
          <a:p>
            <a:pPr>
              <a:defRPr sz="2000">
                <a:latin typeface="+mj-lt"/>
              </a:defRPr>
            </a:pPr>
            <a:r>
              <a:rPr lang="en-US" sz="2000" baseline="0" dirty="0" smtClean="0">
                <a:latin typeface="+mj-lt"/>
              </a:rPr>
              <a:t>X-Direction</a:t>
            </a:r>
          </a:p>
          <a:p>
            <a:pPr>
              <a:defRPr sz="2000">
                <a:latin typeface="+mj-lt"/>
              </a:defRPr>
            </a:pPr>
            <a:r>
              <a:rPr lang="en-US" sz="2000" baseline="0" dirty="0" smtClean="0">
                <a:latin typeface="+mj-lt"/>
              </a:rPr>
              <a:t>Shear Walls</a:t>
            </a:r>
            <a:endParaRPr lang="en-US" sz="2000" dirty="0">
              <a:latin typeface="+mj-lt"/>
            </a:endParaRPr>
          </a:p>
        </c:rich>
      </c:tx>
      <c:layout>
        <c:manualLayout>
          <c:xMode val="edge"/>
          <c:yMode val="edge"/>
          <c:x val="0.37929555680539923"/>
          <c:y val="0.12162162162162171"/>
        </c:manualLayout>
      </c:layout>
    </c:title>
    <c:view3D>
      <c:rotY val="10"/>
      <c:perspective val="30"/>
    </c:view3D>
    <c:floor>
      <c:spPr>
        <a:solidFill>
          <a:srgbClr val="C32D2E">
            <a:lumMod val="75000"/>
          </a:srgbClr>
        </a:solidFill>
      </c:spPr>
    </c:floor>
    <c:sideWall>
      <c:spPr>
        <a:solidFill>
          <a:schemeClr val="accent6">
            <a:lumMod val="60000"/>
            <a:lumOff val="40000"/>
          </a:schemeClr>
        </a:solidFill>
      </c:spPr>
    </c:sideWall>
    <c:backWall>
      <c:spPr>
        <a:solidFill>
          <a:schemeClr val="accent6">
            <a:lumMod val="60000"/>
            <a:lumOff val="40000"/>
          </a:schemeClr>
        </a:solidFill>
      </c:spPr>
    </c:backWall>
    <c:plotArea>
      <c:layout/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% Lateral Resistance</c:v>
                </c:pt>
              </c:strCache>
            </c:strRef>
          </c:tx>
          <c:dLbls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SW-2</c:v>
                </c:pt>
                <c:pt idx="1">
                  <c:v>SW-4</c:v>
                </c:pt>
                <c:pt idx="2">
                  <c:v>SW-5</c:v>
                </c:pt>
                <c:pt idx="3">
                  <c:v>SW-7</c:v>
                </c:pt>
                <c:pt idx="4">
                  <c:v>SW-9</c:v>
                </c:pt>
                <c:pt idx="5">
                  <c:v>SW-11</c:v>
                </c:pt>
                <c:pt idx="6">
                  <c:v>SW-13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1</c:v>
                </c:pt>
                <c:pt idx="1">
                  <c:v>52</c:v>
                </c:pt>
                <c:pt idx="2">
                  <c:v>1</c:v>
                </c:pt>
                <c:pt idx="3">
                  <c:v>1</c:v>
                </c:pt>
                <c:pt idx="4">
                  <c:v>28</c:v>
                </c:pt>
                <c:pt idx="5">
                  <c:v>1</c:v>
                </c:pt>
                <c:pt idx="6">
                  <c:v>16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Wall Length (ft)</c:v>
                </c:pt>
              </c:strCache>
            </c:strRef>
          </c:tx>
          <c:dLbls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Sheet1!$A$2:$A$8</c:f>
              <c:strCache>
                <c:ptCount val="7"/>
                <c:pt idx="0">
                  <c:v>SW-2</c:v>
                </c:pt>
                <c:pt idx="1">
                  <c:v>SW-4</c:v>
                </c:pt>
                <c:pt idx="2">
                  <c:v>SW-5</c:v>
                </c:pt>
                <c:pt idx="3">
                  <c:v>SW-7</c:v>
                </c:pt>
                <c:pt idx="4">
                  <c:v>SW-9</c:v>
                </c:pt>
                <c:pt idx="5">
                  <c:v>SW-11</c:v>
                </c:pt>
                <c:pt idx="6">
                  <c:v>SW-13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9</c:v>
                </c:pt>
                <c:pt idx="1">
                  <c:v>42</c:v>
                </c:pt>
                <c:pt idx="2">
                  <c:v>9</c:v>
                </c:pt>
                <c:pt idx="3">
                  <c:v>9</c:v>
                </c:pt>
                <c:pt idx="4">
                  <c:v>31</c:v>
                </c:pt>
                <c:pt idx="5">
                  <c:v>9</c:v>
                </c:pt>
                <c:pt idx="6">
                  <c:v>24</c:v>
                </c:pt>
              </c:numCache>
            </c:numRef>
          </c:val>
        </c:ser>
        <c:dLbls>
          <c:showVal val="1"/>
        </c:dLbls>
        <c:shape val="box"/>
        <c:axId val="117528448"/>
        <c:axId val="117529984"/>
        <c:axId val="117050880"/>
      </c:bar3DChart>
      <c:catAx>
        <c:axId val="117528448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17529984"/>
        <c:crosses val="autoZero"/>
        <c:auto val="1"/>
        <c:lblAlgn val="ctr"/>
        <c:lblOffset val="100"/>
      </c:catAx>
      <c:valAx>
        <c:axId val="117529984"/>
        <c:scaling>
          <c:orientation val="minMax"/>
        </c:scaling>
        <c:delete val="1"/>
        <c:axPos val="l"/>
        <c:numFmt formatCode="General" sourceLinked="1"/>
        <c:tickLblPos val="nextTo"/>
        <c:crossAx val="117528448"/>
        <c:crosses val="autoZero"/>
        <c:crossBetween val="between"/>
      </c:valAx>
      <c:serAx>
        <c:axId val="117050880"/>
        <c:scaling>
          <c:orientation val="minMax"/>
        </c:scaling>
        <c:delete val="1"/>
        <c:axPos val="b"/>
        <c:tickLblPos val="nextTo"/>
        <c:crossAx val="117529984"/>
        <c:crosses val="autoZero"/>
      </c:serAx>
    </c:plotArea>
    <c:legend>
      <c:legendPos val="b"/>
      <c:legendEntry>
        <c:idx val="0"/>
        <c:txPr>
          <a:bodyPr/>
          <a:lstStyle/>
          <a:p>
            <a:pPr>
              <a:defRPr>
                <a:solidFill>
                  <a:schemeClr val="tx1"/>
                </a:solidFill>
                <a:latin typeface="+mj-lt"/>
              </a:defRPr>
            </a:pPr>
            <a:endParaRPr lang="en-US"/>
          </a:p>
        </c:txPr>
      </c:legendEntry>
      <c:legendEntry>
        <c:idx val="1"/>
        <c:txPr>
          <a:bodyPr/>
          <a:lstStyle/>
          <a:p>
            <a:pPr>
              <a:defRPr>
                <a:solidFill>
                  <a:schemeClr val="bg1"/>
                </a:solidFill>
                <a:latin typeface="+mj-lt"/>
              </a:defRPr>
            </a:pPr>
            <a:endParaRPr lang="en-US"/>
          </a:p>
        </c:txPr>
      </c:legendEntry>
      <c:layout>
        <c:manualLayout>
          <c:xMode val="edge"/>
          <c:yMode val="edge"/>
          <c:x val="7.0080198308544769E-2"/>
          <c:y val="0.79691179227596554"/>
          <c:w val="0.9"/>
          <c:h val="5.2162698412698445E-2"/>
        </c:manualLayout>
      </c:layout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 dirty="0" err="1" smtClean="0">
                <a:solidFill>
                  <a:schemeClr val="tx1"/>
                </a:solidFill>
                <a:latin typeface="+mj-lt"/>
              </a:rPr>
              <a:t>Unfactored</a:t>
            </a:r>
            <a:r>
              <a:rPr lang="en-US" baseline="0" dirty="0" smtClean="0">
                <a:solidFill>
                  <a:schemeClr val="tx1"/>
                </a:solidFill>
                <a:latin typeface="+mj-lt"/>
              </a:rPr>
              <a:t> Base Shear</a:t>
            </a:r>
            <a:endParaRPr lang="en-US" dirty="0">
              <a:solidFill>
                <a:schemeClr val="tx1"/>
              </a:solidFill>
              <a:latin typeface="+mj-lt"/>
            </a:endParaRPr>
          </a:p>
        </c:rich>
      </c:tx>
      <c:layout/>
    </c:title>
    <c:view3D>
      <c:rAngAx val="1"/>
    </c:view3D>
    <c:floor>
      <c:spPr>
        <a:solidFill>
          <a:prstClr val="white">
            <a:lumMod val="75000"/>
            <a:alpha val="62000"/>
          </a:prstClr>
        </a:solidFill>
      </c:spPr>
    </c:floor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txPr>
              <a:bodyPr/>
              <a:lstStyle/>
              <a:p>
                <a:pPr>
                  <a:defRPr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X-Direction</c:v>
                </c:pt>
                <c:pt idx="1">
                  <c:v>Y-Direction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326</c:v>
                </c:pt>
                <c:pt idx="1">
                  <c:v>943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Seismic</c:v>
                </c:pt>
              </c:strCache>
            </c:strRef>
          </c:tx>
          <c:spPr>
            <a:solidFill>
              <a:srgbClr val="FEB80A">
                <a:lumMod val="60000"/>
                <a:lumOff val="40000"/>
              </a:srgbClr>
            </a:solidFill>
          </c:spPr>
          <c:dLbls>
            <c:txPr>
              <a:bodyPr/>
              <a:lstStyle/>
              <a:p>
                <a:pPr>
                  <a:defRPr>
                    <a:solidFill>
                      <a:schemeClr val="tx1"/>
                    </a:solidFill>
                    <a:latin typeface="+mj-lt"/>
                  </a:defRPr>
                </a:pPr>
                <a:endParaRPr lang="en-US"/>
              </a:p>
            </c:txPr>
            <c:showVal val="1"/>
          </c:dLbls>
          <c:cat>
            <c:strRef>
              <c:f>Sheet1!$A$2:$A$3</c:f>
              <c:strCache>
                <c:ptCount val="2"/>
                <c:pt idx="0">
                  <c:v>X-Direction</c:v>
                </c:pt>
                <c:pt idx="1">
                  <c:v>Y-Direction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963</c:v>
                </c:pt>
                <c:pt idx="1">
                  <c:v>911</c:v>
                </c:pt>
              </c:numCache>
            </c:numRef>
          </c:val>
        </c:ser>
        <c:dLbls>
          <c:showVal val="1"/>
        </c:dLbls>
        <c:shape val="box"/>
        <c:axId val="117400704"/>
        <c:axId val="118770304"/>
        <c:axId val="0"/>
      </c:bar3DChart>
      <c:catAx>
        <c:axId val="11740070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18770304"/>
        <c:crosses val="autoZero"/>
        <c:auto val="1"/>
        <c:lblAlgn val="ctr"/>
        <c:lblOffset val="100"/>
      </c:catAx>
      <c:valAx>
        <c:axId val="118770304"/>
        <c:scaling>
          <c:orientation val="minMax"/>
        </c:scaling>
        <c:delete val="1"/>
        <c:axPos val="l"/>
        <c:numFmt formatCode="General" sourceLinked="1"/>
        <c:tickLblPos val="nextTo"/>
        <c:crossAx val="117400704"/>
        <c:crosses val="autoZero"/>
        <c:crossBetween val="between"/>
      </c:valAx>
      <c:spPr>
        <a:ln w="25400">
          <a:noFill/>
        </a:ln>
      </c:spPr>
    </c:plotArea>
    <c:legend>
      <c:legendPos val="r"/>
      <c:layout/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en-US" sz="1800" dirty="0" smtClean="0">
                <a:latin typeface="+mj-lt"/>
              </a:rPr>
              <a:t>%</a:t>
            </a:r>
            <a:r>
              <a:rPr lang="en-US" sz="1800" baseline="0" dirty="0" smtClean="0">
                <a:latin typeface="+mj-lt"/>
              </a:rPr>
              <a:t> Material Increase Required for SW-4</a:t>
            </a:r>
            <a:endParaRPr lang="en-US" sz="1800" dirty="0">
              <a:latin typeface="+mj-lt"/>
            </a:endParaRPr>
          </a:p>
        </c:rich>
      </c:tx>
      <c:layout/>
    </c:title>
    <c:view3D>
      <c:rAngAx val="1"/>
    </c:view3D>
    <c:floor>
      <c:spPr>
        <a:solidFill>
          <a:srgbClr val="475A8D">
            <a:lumMod val="60000"/>
            <a:lumOff val="40000"/>
            <a:alpha val="89000"/>
          </a:srgbClr>
        </a:solidFill>
      </c:spPr>
    </c:floor>
    <c:plotArea>
      <c:layout/>
      <c:bar3DChart>
        <c:barDir val="col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Norfolk, VA</c:v>
                </c:pt>
              </c:strCache>
            </c:strRef>
          </c:tx>
          <c:spPr>
            <a:solidFill>
              <a:schemeClr val="tx1">
                <a:lumMod val="65000"/>
              </a:schemeClr>
            </a:solidFill>
          </c:spPr>
          <c:dLbls>
            <c:delete val="1"/>
          </c:dLbls>
          <c:cat>
            <c:strRef>
              <c:f>Sheet1!$A$2:$A$3</c:f>
              <c:strCache>
                <c:ptCount val="2"/>
                <c:pt idx="0">
                  <c:v>Concrete</c:v>
                </c:pt>
                <c:pt idx="1">
                  <c:v>Reinforcement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0.8400000000000003</c:v>
                </c:pt>
                <c:pt idx="1">
                  <c:v>0.48000000000000015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Prototype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dLbls>
            <c:numFmt formatCode="0%" sourceLinked="0"/>
            <c:showVal val="1"/>
          </c:dLbls>
          <c:cat>
            <c:strRef>
              <c:f>Sheet1!$A$2:$A$3</c:f>
              <c:strCache>
                <c:ptCount val="2"/>
                <c:pt idx="0">
                  <c:v>Concrete</c:v>
                </c:pt>
                <c:pt idx="1">
                  <c:v>Reinforcement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0.16</c:v>
                </c:pt>
                <c:pt idx="1">
                  <c:v>0.52</c:v>
                </c:pt>
              </c:numCache>
            </c:numRef>
          </c:val>
        </c:ser>
        <c:dLbls>
          <c:showVal val="1"/>
        </c:dLbls>
        <c:shape val="box"/>
        <c:axId val="119862784"/>
        <c:axId val="119864320"/>
        <c:axId val="0"/>
      </c:bar3DChart>
      <c:catAx>
        <c:axId val="119862784"/>
        <c:scaling>
          <c:orientation val="minMax"/>
        </c:scaling>
        <c:axPos val="b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en-US"/>
          </a:p>
        </c:txPr>
        <c:crossAx val="119864320"/>
        <c:crosses val="autoZero"/>
        <c:auto val="1"/>
        <c:lblAlgn val="ctr"/>
        <c:lblOffset val="100"/>
      </c:catAx>
      <c:valAx>
        <c:axId val="119864320"/>
        <c:scaling>
          <c:orientation val="minMax"/>
        </c:scaling>
        <c:delete val="1"/>
        <c:axPos val="l"/>
        <c:numFmt formatCode="0%" sourceLinked="1"/>
        <c:tickLblPos val="nextTo"/>
        <c:crossAx val="1198627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192883812058706"/>
          <c:y val="0.58918661952970153"/>
          <c:w val="0.29376880706813058"/>
          <c:h val="0.17884353741496606"/>
        </c:manualLayout>
      </c:layout>
      <c:txPr>
        <a:bodyPr/>
        <a:lstStyle/>
        <a:p>
          <a:pPr>
            <a:defRPr>
              <a:latin typeface="+mj-lt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459F-7C26-4DEE-9C0E-5FBC3522185D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461488-8AF2-42F0-8787-8B334F59902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080575-8FD8-4649-B0B8-795F50FA74EC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3429000" y="685800"/>
            <a:ext cx="1371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5E33C-1857-4352-897F-3E042D26B96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E33C-1857-4352-897F-3E042D26B96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E33C-1857-4352-897F-3E042D26B96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E33C-1857-4352-897F-3E042D26B964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E33C-1857-4352-897F-3E042D26B96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E33C-1857-4352-897F-3E042D26B964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D5E33C-1857-4352-897F-3E042D26B96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66090" y="1371600"/>
            <a:ext cx="24688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114800" y="3331698"/>
            <a:ext cx="19202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888200" y="274639"/>
            <a:ext cx="61722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74639"/>
            <a:ext cx="18059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609600"/>
            <a:ext cx="21259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0600" y="2507786"/>
            <a:ext cx="21259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3774400" y="6416676"/>
            <a:ext cx="2286000" cy="365125"/>
          </a:xfrm>
        </p:spPr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600201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944600" y="1600201"/>
            <a:ext cx="12115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3050"/>
            <a:ext cx="24688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1535113"/>
            <a:ext cx="12120564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935077" y="1535113"/>
            <a:ext cx="1212532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371600" y="2362201"/>
            <a:ext cx="12120564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935077" y="2362201"/>
            <a:ext cx="1212532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2" y="273050"/>
            <a:ext cx="9024939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371602" y="1524001"/>
            <a:ext cx="9024939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725150" y="273051"/>
            <a:ext cx="153352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609600"/>
            <a:ext cx="16459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6400" y="1831975"/>
            <a:ext cx="16459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1166787"/>
            <a:ext cx="16459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371600" y="274638"/>
            <a:ext cx="24688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371600" y="1600200"/>
            <a:ext cx="24688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1371600" y="6416676"/>
            <a:ext cx="6400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AE6D246-0A73-46AA-853A-7D044287F2F4}" type="datetimeFigureOut">
              <a:rPr lang="en-US" smtClean="0"/>
              <a:pPr/>
              <a:t>5/13/2009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372600" y="6416676"/>
            <a:ext cx="8686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23774400" y="6416676"/>
            <a:ext cx="228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78F56FC-CA31-4022-B3F2-0138CB0CE0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png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chart" Target="../charts/chart3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chart" Target="../charts/chart4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28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.jpeg"/><Relationship Id="rId7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png"/><Relationship Id="rId10" Type="http://schemas.openxmlformats.org/officeDocument/2006/relationships/image" Target="../media/image23.jpeg"/><Relationship Id="rId4" Type="http://schemas.openxmlformats.org/officeDocument/2006/relationships/image" Target="../media/image4.jpeg"/><Relationship Id="rId9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9144000" y="0"/>
            <a:ext cx="9144000" cy="68580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13106400" y="0"/>
            <a:ext cx="4800600" cy="2514600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7400" y="264984"/>
            <a:ext cx="2600598" cy="1640016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7" name="TextBox 36"/>
          <p:cNvSpPr txBox="1"/>
          <p:nvPr/>
        </p:nvSpPr>
        <p:spPr>
          <a:xfrm>
            <a:off x="9677400" y="2895600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DEVELOPING A PROTOTYPE</a:t>
            </a:r>
            <a:endParaRPr lang="en-US" sz="42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9296400" y="19050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9144000" y="1871246"/>
            <a:ext cx="5715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+mj-lt"/>
              </a:rPr>
              <a:t>Now Featuring Executive Office Suites </a:t>
            </a:r>
            <a:endParaRPr lang="en-US" sz="1600" b="1" i="1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420600" y="4211360"/>
            <a:ext cx="2667000" cy="104644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Presented by:</a:t>
            </a:r>
          </a:p>
          <a:p>
            <a:pPr algn="ctr"/>
            <a:endParaRPr lang="en-US" sz="1400" b="1" dirty="0" smtClean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  <a:p>
            <a:pPr algn="ctr"/>
            <a:r>
              <a:rPr lang="en-US" sz="2800" b="1" dirty="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Katie Ritter</a:t>
            </a:r>
            <a:endParaRPr lang="en-US" sz="2800" b="1" dirty="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68200" y="5867400"/>
            <a:ext cx="2895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Faculty Advisor:</a:t>
            </a:r>
          </a:p>
          <a:p>
            <a:pPr algn="ctr"/>
            <a:r>
              <a:rPr lang="en-US" sz="16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+mj-lt"/>
              </a:rPr>
              <a:t>Dr. Ali Memari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53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Gravity Column Re-Design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pSp>
        <p:nvGrpSpPr>
          <p:cNvPr id="238" name="Group 237"/>
          <p:cNvGrpSpPr/>
          <p:nvPr/>
        </p:nvGrpSpPr>
        <p:grpSpPr>
          <a:xfrm>
            <a:off x="19202400" y="2057400"/>
            <a:ext cx="3810000" cy="4058598"/>
            <a:chOff x="19202400" y="2057400"/>
            <a:chExt cx="3810000" cy="4058598"/>
          </a:xfrm>
        </p:grpSpPr>
        <p:grpSp>
          <p:nvGrpSpPr>
            <p:cNvPr id="11" name="Group 301"/>
            <p:cNvGrpSpPr/>
            <p:nvPr/>
          </p:nvGrpSpPr>
          <p:grpSpPr>
            <a:xfrm>
              <a:off x="19202400" y="2057400"/>
              <a:ext cx="3810000" cy="4058598"/>
              <a:chOff x="19202400" y="2057400"/>
              <a:chExt cx="3810000" cy="4058598"/>
            </a:xfrm>
          </p:grpSpPr>
          <p:sp>
            <p:nvSpPr>
              <p:cNvPr id="284" name="Rectangle 283"/>
              <p:cNvSpPr/>
              <p:nvPr/>
            </p:nvSpPr>
            <p:spPr>
              <a:xfrm>
                <a:off x="19354800" y="2057400"/>
                <a:ext cx="152400" cy="4038600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Rectangle 279"/>
              <p:cNvSpPr/>
              <p:nvPr/>
            </p:nvSpPr>
            <p:spPr>
              <a:xfrm>
                <a:off x="19507200" y="2057400"/>
                <a:ext cx="609600" cy="914400"/>
              </a:xfrm>
              <a:prstGeom prst="rect">
                <a:avLst/>
              </a:prstGeom>
              <a:solidFill>
                <a:schemeClr val="tx1"/>
              </a:solidFill>
              <a:ln w="57150">
                <a:solidFill>
                  <a:schemeClr val="bg1"/>
                </a:solidFill>
              </a:ln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/>
              <p:cNvSpPr/>
              <p:nvPr/>
            </p:nvSpPr>
            <p:spPr>
              <a:xfrm>
                <a:off x="19507200" y="5410200"/>
                <a:ext cx="2209800" cy="685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/>
              <p:cNvSpPr/>
              <p:nvPr/>
            </p:nvSpPr>
            <p:spPr>
              <a:xfrm>
                <a:off x="19507200" y="51054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/>
              <p:cNvSpPr/>
              <p:nvPr/>
            </p:nvSpPr>
            <p:spPr>
              <a:xfrm>
                <a:off x="19507200" y="41910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9507200" y="44958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/>
              <p:cNvSpPr/>
              <p:nvPr/>
            </p:nvSpPr>
            <p:spPr>
              <a:xfrm>
                <a:off x="19507200" y="48006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19507200" y="35814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19507200" y="38862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/>
              <p:cNvSpPr/>
              <p:nvPr/>
            </p:nvSpPr>
            <p:spPr>
              <a:xfrm>
                <a:off x="19507200" y="29718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19507200" y="3276600"/>
                <a:ext cx="2209800" cy="3048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0116800" y="2514600"/>
                <a:ext cx="1600200" cy="4572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/>
              <p:cNvSpPr/>
              <p:nvPr/>
            </p:nvSpPr>
            <p:spPr>
              <a:xfrm>
                <a:off x="20116800" y="2057400"/>
                <a:ext cx="1600200" cy="45720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dk1"/>
              </a:fillRef>
              <a:effectRef idx="1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277" name="Straight Connector 276"/>
              <p:cNvCxnSpPr/>
              <p:nvPr/>
            </p:nvCxnSpPr>
            <p:spPr>
              <a:xfrm>
                <a:off x="19202400" y="6096000"/>
                <a:ext cx="2667000" cy="1588"/>
              </a:xfrm>
              <a:prstGeom prst="line">
                <a:avLst/>
              </a:prstGeom>
              <a:ln w="28575">
                <a:solidFill>
                  <a:srgbClr val="FFFF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3" name="TextBox 282"/>
              <p:cNvSpPr txBox="1"/>
              <p:nvPr/>
            </p:nvSpPr>
            <p:spPr>
              <a:xfrm>
                <a:off x="20193000" y="2209800"/>
                <a:ext cx="838200" cy="39061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spcAft>
                    <a:spcPts val="400"/>
                  </a:spcAft>
                </a:pPr>
                <a:r>
                  <a:rPr lang="en-US" sz="1400" b="1" dirty="0" smtClean="0">
                    <a:latin typeface="+mj-lt"/>
                  </a:rPr>
                  <a:t>11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/>
                <a:endParaRPr lang="en-US" sz="1400" b="1" dirty="0" smtClean="0">
                  <a:latin typeface="+mj-lt"/>
                </a:endParaRPr>
              </a:p>
              <a:p>
                <a:pPr algn="ctr">
                  <a:spcAft>
                    <a:spcPts val="800"/>
                  </a:spcAft>
                </a:pPr>
                <a:r>
                  <a:rPr lang="en-US" sz="1400" b="1" dirty="0" smtClean="0">
                    <a:latin typeface="+mj-lt"/>
                  </a:rPr>
                  <a:t>10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en-US" sz="1400" b="1" dirty="0" smtClean="0">
                    <a:latin typeface="+mj-lt"/>
                  </a:rPr>
                  <a:t>9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en-US" sz="1400" b="1" dirty="0" smtClean="0">
                    <a:latin typeface="+mj-lt"/>
                  </a:rPr>
                  <a:t>8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>
                  <a:spcAft>
                    <a:spcPts val="700"/>
                  </a:spcAft>
                </a:pPr>
                <a:r>
                  <a:rPr lang="en-US" sz="1400" b="1" dirty="0" smtClean="0">
                    <a:latin typeface="+mj-lt"/>
                  </a:rPr>
                  <a:t>7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400" b="1" dirty="0" smtClean="0">
                    <a:latin typeface="+mj-lt"/>
                  </a:rPr>
                  <a:t>6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>
                  <a:spcAft>
                    <a:spcPts val="800"/>
                  </a:spcAft>
                </a:pPr>
                <a:r>
                  <a:rPr lang="en-US" sz="1400" b="1" dirty="0" smtClean="0">
                    <a:latin typeface="+mj-lt"/>
                  </a:rPr>
                  <a:t>5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>
                  <a:spcAft>
                    <a:spcPts val="700"/>
                  </a:spcAft>
                </a:pPr>
                <a:r>
                  <a:rPr lang="en-US" sz="1400" b="1" dirty="0" smtClean="0">
                    <a:latin typeface="+mj-lt"/>
                  </a:rPr>
                  <a:t>4</a:t>
                </a:r>
                <a:r>
                  <a:rPr lang="en-US" sz="1400" b="1" baseline="30000" dirty="0" smtClean="0">
                    <a:latin typeface="+mj-lt"/>
                  </a:rPr>
                  <a:t>th</a:t>
                </a:r>
              </a:p>
              <a:p>
                <a:pPr algn="ctr">
                  <a:spcAft>
                    <a:spcPts val="600"/>
                  </a:spcAft>
                </a:pPr>
                <a:r>
                  <a:rPr lang="en-US" sz="1400" b="1" dirty="0" smtClean="0">
                    <a:latin typeface="+mj-lt"/>
                  </a:rPr>
                  <a:t>3</a:t>
                </a:r>
                <a:r>
                  <a:rPr lang="en-US" sz="1400" b="1" baseline="30000" dirty="0" smtClean="0">
                    <a:latin typeface="+mj-lt"/>
                  </a:rPr>
                  <a:t>rd</a:t>
                </a:r>
              </a:p>
              <a:p>
                <a:pPr algn="ctr">
                  <a:spcAft>
                    <a:spcPts val="1600"/>
                  </a:spcAft>
                </a:pPr>
                <a:r>
                  <a:rPr lang="en-US" sz="1400" b="1" dirty="0" smtClean="0">
                    <a:latin typeface="+mj-lt"/>
                  </a:rPr>
                  <a:t>2</a:t>
                </a:r>
                <a:r>
                  <a:rPr lang="en-US" sz="1400" b="1" baseline="30000" dirty="0" smtClean="0">
                    <a:latin typeface="+mj-lt"/>
                  </a:rPr>
                  <a:t>nd</a:t>
                </a:r>
              </a:p>
              <a:p>
                <a:pPr algn="ctr"/>
                <a:endParaRPr lang="en-US" sz="1400" b="1" dirty="0" smtClean="0">
                  <a:latin typeface="+mj-lt"/>
                </a:endParaRPr>
              </a:p>
              <a:p>
                <a:pPr algn="ctr"/>
                <a:r>
                  <a:rPr lang="en-US" sz="1400" b="1" dirty="0" smtClean="0">
                    <a:latin typeface="+mj-lt"/>
                  </a:rPr>
                  <a:t>1</a:t>
                </a:r>
                <a:r>
                  <a:rPr lang="en-US" sz="1400" b="1" baseline="30000" dirty="0" smtClean="0">
                    <a:latin typeface="+mj-lt"/>
                  </a:rPr>
                  <a:t>st</a:t>
                </a:r>
                <a:endParaRPr lang="en-US" sz="1400" b="1" baseline="30000" dirty="0">
                  <a:latin typeface="+mj-lt"/>
                </a:endParaRPr>
              </a:p>
            </p:txBody>
          </p:sp>
          <p:cxnSp>
            <p:nvCxnSpPr>
              <p:cNvPr id="286" name="Straight Connector 285"/>
              <p:cNvCxnSpPr/>
              <p:nvPr/>
            </p:nvCxnSpPr>
            <p:spPr>
              <a:xfrm rot="5400000">
                <a:off x="19049206" y="2514600"/>
                <a:ext cx="914400" cy="1588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Arrow Connector 287"/>
              <p:cNvCxnSpPr/>
              <p:nvPr/>
            </p:nvCxnSpPr>
            <p:spPr>
              <a:xfrm rot="5400000">
                <a:off x="21907500" y="5753100"/>
                <a:ext cx="685800" cy="1588"/>
              </a:xfrm>
              <a:prstGeom prst="straightConnector1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9" name="TextBox 288"/>
              <p:cNvSpPr txBox="1"/>
              <p:nvPr/>
            </p:nvSpPr>
            <p:spPr>
              <a:xfrm>
                <a:off x="22402800" y="5590401"/>
                <a:ext cx="53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j-lt"/>
                  </a:rPr>
                  <a:t>19’</a:t>
                </a:r>
                <a:endParaRPr lang="en-US" sz="1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endParaRPr>
              </a:p>
            </p:txBody>
          </p:sp>
          <p:sp>
            <p:nvSpPr>
              <p:cNvPr id="290" name="TextBox 289"/>
              <p:cNvSpPr txBox="1"/>
              <p:nvPr/>
            </p:nvSpPr>
            <p:spPr>
              <a:xfrm>
                <a:off x="22250400" y="40386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j-lt"/>
                  </a:rPr>
                  <a:t>8 @</a:t>
                </a:r>
              </a:p>
              <a:p>
                <a:pPr algn="ctr"/>
                <a:r>
                  <a:rPr lang="en-US" sz="1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j-lt"/>
                  </a:rPr>
                  <a:t> 9’-4”</a:t>
                </a:r>
                <a:endParaRPr lang="en-US" sz="1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endParaRPr>
              </a:p>
            </p:txBody>
          </p:sp>
          <p:cxnSp>
            <p:nvCxnSpPr>
              <p:cNvPr id="294" name="Straight Arrow Connector 293"/>
              <p:cNvCxnSpPr/>
              <p:nvPr/>
            </p:nvCxnSpPr>
            <p:spPr>
              <a:xfrm rot="5400000">
                <a:off x="21031200" y="4191000"/>
                <a:ext cx="2438400" cy="1588"/>
              </a:xfrm>
              <a:prstGeom prst="straightConnector1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Straight Arrow Connector 295"/>
              <p:cNvCxnSpPr/>
              <p:nvPr/>
            </p:nvCxnSpPr>
            <p:spPr>
              <a:xfrm rot="5400000">
                <a:off x="21793200" y="2514600"/>
                <a:ext cx="914400" cy="1588"/>
              </a:xfrm>
              <a:prstGeom prst="straightConnector1">
                <a:avLst/>
              </a:prstGeom>
              <a:ln w="12700">
                <a:solidFill>
                  <a:schemeClr val="accent2">
                    <a:lumMod val="40000"/>
                    <a:lumOff val="60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8" name="TextBox 297"/>
              <p:cNvSpPr txBox="1"/>
              <p:nvPr/>
            </p:nvSpPr>
            <p:spPr>
              <a:xfrm>
                <a:off x="22250400" y="2209800"/>
                <a:ext cx="762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j-lt"/>
                  </a:rPr>
                  <a:t>2 @</a:t>
                </a:r>
              </a:p>
              <a:p>
                <a:pPr algn="ctr"/>
                <a:r>
                  <a:rPr lang="en-US" sz="1200" dirty="0" smtClean="0">
                    <a:solidFill>
                      <a:schemeClr val="accent2">
                        <a:lumMod val="40000"/>
                        <a:lumOff val="60000"/>
                      </a:schemeClr>
                    </a:solidFill>
                    <a:latin typeface="+mj-lt"/>
                  </a:rPr>
                  <a:t>12’</a:t>
                </a:r>
                <a:endParaRPr lang="en-US" sz="1200" dirty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endParaRPr>
              </a:p>
            </p:txBody>
          </p:sp>
        </p:grpSp>
        <p:grpSp>
          <p:nvGrpSpPr>
            <p:cNvPr id="12" name="Group 309"/>
            <p:cNvGrpSpPr/>
            <p:nvPr/>
          </p:nvGrpSpPr>
          <p:grpSpPr>
            <a:xfrm>
              <a:off x="19583400" y="5410200"/>
              <a:ext cx="2057400" cy="685800"/>
              <a:chOff x="19583400" y="5410200"/>
              <a:chExt cx="2057400" cy="685800"/>
            </a:xfrm>
          </p:grpSpPr>
          <p:sp>
            <p:nvSpPr>
              <p:cNvPr id="306" name="Rectangle 305"/>
              <p:cNvSpPr/>
              <p:nvPr/>
            </p:nvSpPr>
            <p:spPr>
              <a:xfrm>
                <a:off x="19583400" y="5410200"/>
                <a:ext cx="152400" cy="685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7" name="Rectangle 306"/>
              <p:cNvSpPr/>
              <p:nvPr/>
            </p:nvSpPr>
            <p:spPr>
              <a:xfrm>
                <a:off x="20116800" y="5410200"/>
                <a:ext cx="152400" cy="685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8" name="Rectangle 307"/>
              <p:cNvSpPr/>
              <p:nvPr/>
            </p:nvSpPr>
            <p:spPr>
              <a:xfrm>
                <a:off x="21031200" y="5410200"/>
                <a:ext cx="152400" cy="685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21488400" y="5410200"/>
                <a:ext cx="152400" cy="685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363"/>
            <p:cNvGrpSpPr/>
            <p:nvPr/>
          </p:nvGrpSpPr>
          <p:grpSpPr>
            <a:xfrm>
              <a:off x="19583400" y="2057400"/>
              <a:ext cx="2057400" cy="3352800"/>
              <a:chOff x="19583400" y="2057400"/>
              <a:chExt cx="2057400" cy="3352800"/>
            </a:xfrm>
          </p:grpSpPr>
          <p:sp>
            <p:nvSpPr>
              <p:cNvPr id="311" name="Rectangle 310"/>
              <p:cNvSpPr/>
              <p:nvPr/>
            </p:nvSpPr>
            <p:spPr>
              <a:xfrm>
                <a:off x="19583400" y="5105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20116800" y="5105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ectangle 312"/>
              <p:cNvSpPr/>
              <p:nvPr/>
            </p:nvSpPr>
            <p:spPr>
              <a:xfrm>
                <a:off x="21031200" y="5105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1564600" y="5105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Rectangle 318"/>
              <p:cNvSpPr/>
              <p:nvPr/>
            </p:nvSpPr>
            <p:spPr>
              <a:xfrm>
                <a:off x="19583400" y="4800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Rectangle 319"/>
              <p:cNvSpPr/>
              <p:nvPr/>
            </p:nvSpPr>
            <p:spPr>
              <a:xfrm>
                <a:off x="20116800" y="4800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/>
              <p:cNvSpPr/>
              <p:nvPr/>
            </p:nvSpPr>
            <p:spPr>
              <a:xfrm>
                <a:off x="21031200" y="4800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Rectangle 321"/>
              <p:cNvSpPr/>
              <p:nvPr/>
            </p:nvSpPr>
            <p:spPr>
              <a:xfrm>
                <a:off x="21564600" y="4800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Rectangle 326"/>
              <p:cNvSpPr/>
              <p:nvPr/>
            </p:nvSpPr>
            <p:spPr>
              <a:xfrm>
                <a:off x="19583400" y="4495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20116800" y="4495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21031200" y="4495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ectangle 329"/>
              <p:cNvSpPr/>
              <p:nvPr/>
            </p:nvSpPr>
            <p:spPr>
              <a:xfrm>
                <a:off x="21564600" y="4495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19583400" y="41910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Rectangle 332"/>
              <p:cNvSpPr/>
              <p:nvPr/>
            </p:nvSpPr>
            <p:spPr>
              <a:xfrm>
                <a:off x="20116800" y="41910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Rectangle 333"/>
              <p:cNvSpPr/>
              <p:nvPr/>
            </p:nvSpPr>
            <p:spPr>
              <a:xfrm>
                <a:off x="21031200" y="41910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Rectangle 334"/>
              <p:cNvSpPr/>
              <p:nvPr/>
            </p:nvSpPr>
            <p:spPr>
              <a:xfrm>
                <a:off x="21564600" y="41910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Rectangle 336"/>
              <p:cNvSpPr/>
              <p:nvPr/>
            </p:nvSpPr>
            <p:spPr>
              <a:xfrm>
                <a:off x="19583400" y="38862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Rectangle 337"/>
              <p:cNvSpPr/>
              <p:nvPr/>
            </p:nvSpPr>
            <p:spPr>
              <a:xfrm>
                <a:off x="20116800" y="38862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Rectangle 338"/>
              <p:cNvSpPr/>
              <p:nvPr/>
            </p:nvSpPr>
            <p:spPr>
              <a:xfrm>
                <a:off x="21031200" y="38862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Rectangle 339"/>
              <p:cNvSpPr/>
              <p:nvPr/>
            </p:nvSpPr>
            <p:spPr>
              <a:xfrm>
                <a:off x="21564600" y="38862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2" name="Rectangle 341"/>
              <p:cNvSpPr/>
              <p:nvPr/>
            </p:nvSpPr>
            <p:spPr>
              <a:xfrm>
                <a:off x="19583400" y="3581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3" name="Rectangle 342"/>
              <p:cNvSpPr/>
              <p:nvPr/>
            </p:nvSpPr>
            <p:spPr>
              <a:xfrm>
                <a:off x="20116800" y="3581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4" name="Rectangle 343"/>
              <p:cNvSpPr/>
              <p:nvPr/>
            </p:nvSpPr>
            <p:spPr>
              <a:xfrm>
                <a:off x="21031200" y="3581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5" name="Rectangle 344"/>
              <p:cNvSpPr/>
              <p:nvPr/>
            </p:nvSpPr>
            <p:spPr>
              <a:xfrm>
                <a:off x="21564600" y="35814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6" name="Rectangle 345"/>
              <p:cNvSpPr/>
              <p:nvPr/>
            </p:nvSpPr>
            <p:spPr>
              <a:xfrm>
                <a:off x="19583400" y="3276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7" name="Rectangle 346"/>
              <p:cNvSpPr/>
              <p:nvPr/>
            </p:nvSpPr>
            <p:spPr>
              <a:xfrm>
                <a:off x="20116800" y="3276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8" name="Rectangle 347"/>
              <p:cNvSpPr/>
              <p:nvPr/>
            </p:nvSpPr>
            <p:spPr>
              <a:xfrm>
                <a:off x="21031200" y="3276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9" name="Rectangle 348"/>
              <p:cNvSpPr/>
              <p:nvPr/>
            </p:nvSpPr>
            <p:spPr>
              <a:xfrm>
                <a:off x="21564600" y="32766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2" name="Rectangle 351"/>
              <p:cNvSpPr/>
              <p:nvPr/>
            </p:nvSpPr>
            <p:spPr>
              <a:xfrm>
                <a:off x="19583400" y="2971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3" name="Rectangle 352"/>
              <p:cNvSpPr/>
              <p:nvPr/>
            </p:nvSpPr>
            <p:spPr>
              <a:xfrm>
                <a:off x="20116800" y="2971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4" name="Rectangle 353"/>
              <p:cNvSpPr/>
              <p:nvPr/>
            </p:nvSpPr>
            <p:spPr>
              <a:xfrm>
                <a:off x="21031200" y="2971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5" name="Rectangle 354"/>
              <p:cNvSpPr/>
              <p:nvPr/>
            </p:nvSpPr>
            <p:spPr>
              <a:xfrm>
                <a:off x="21564600" y="2971800"/>
                <a:ext cx="76200" cy="3048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7" name="Rectangle 356"/>
              <p:cNvSpPr/>
              <p:nvPr/>
            </p:nvSpPr>
            <p:spPr>
              <a:xfrm>
                <a:off x="20116800" y="2514600"/>
                <a:ext cx="76200" cy="457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8" name="Rectangle 357"/>
              <p:cNvSpPr/>
              <p:nvPr/>
            </p:nvSpPr>
            <p:spPr>
              <a:xfrm>
                <a:off x="21031200" y="2514600"/>
                <a:ext cx="76200" cy="457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9" name="Rectangle 358"/>
              <p:cNvSpPr/>
              <p:nvPr/>
            </p:nvSpPr>
            <p:spPr>
              <a:xfrm>
                <a:off x="21564600" y="2514600"/>
                <a:ext cx="76200" cy="457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1" name="Rectangle 360"/>
              <p:cNvSpPr/>
              <p:nvPr/>
            </p:nvSpPr>
            <p:spPr>
              <a:xfrm>
                <a:off x="20116800" y="2057400"/>
                <a:ext cx="76200" cy="457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2" name="Rectangle 361"/>
              <p:cNvSpPr/>
              <p:nvPr/>
            </p:nvSpPr>
            <p:spPr>
              <a:xfrm>
                <a:off x="21031200" y="2057400"/>
                <a:ext cx="76200" cy="457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3" name="Rectangle 362"/>
              <p:cNvSpPr/>
              <p:nvPr/>
            </p:nvSpPr>
            <p:spPr>
              <a:xfrm>
                <a:off x="21564600" y="2057400"/>
                <a:ext cx="76200" cy="45720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81" name="Group 280"/>
          <p:cNvGrpSpPr/>
          <p:nvPr/>
        </p:nvGrpSpPr>
        <p:grpSpPr>
          <a:xfrm>
            <a:off x="9753600" y="1143000"/>
            <a:ext cx="1600200" cy="5473293"/>
            <a:chOff x="9372600" y="1143000"/>
            <a:chExt cx="1600200" cy="5473293"/>
          </a:xfrm>
        </p:grpSpPr>
        <p:sp>
          <p:nvSpPr>
            <p:cNvPr id="257" name="Rectangle 256"/>
            <p:cNvSpPr/>
            <p:nvPr/>
          </p:nvSpPr>
          <p:spPr>
            <a:xfrm>
              <a:off x="9372600" y="2057400"/>
              <a:ext cx="1600200" cy="3505200"/>
            </a:xfrm>
            <a:prstGeom prst="rect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Rectangle 255"/>
            <p:cNvSpPr/>
            <p:nvPr/>
          </p:nvSpPr>
          <p:spPr>
            <a:xfrm>
              <a:off x="9372600" y="5410200"/>
              <a:ext cx="1600200" cy="685800"/>
            </a:xfrm>
            <a:prstGeom prst="rect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TextBox 257"/>
            <p:cNvSpPr txBox="1"/>
            <p:nvPr/>
          </p:nvSpPr>
          <p:spPr>
            <a:xfrm>
              <a:off x="9448800" y="1143000"/>
              <a:ext cx="1524000" cy="54732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1600" b="1" dirty="0" smtClean="0">
                <a:latin typeface="+mj-lt"/>
              </a:endParaRPr>
            </a:p>
            <a:p>
              <a:pPr algn="ctr">
                <a:spcAft>
                  <a:spcPts val="700"/>
                </a:spcAft>
              </a:pPr>
              <a:r>
                <a:rPr lang="en-US" sz="1600" dirty="0" smtClean="0">
                  <a:latin typeface="+mj-lt"/>
                </a:rPr>
                <a:t>Original Design</a:t>
              </a:r>
            </a:p>
            <a:p>
              <a:pPr algn="ctr">
                <a:spcAft>
                  <a:spcPts val="700"/>
                </a:spcAft>
              </a:pPr>
              <a:endParaRPr lang="en-US" sz="1400" b="1" dirty="0" smtClean="0"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14” x 30”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(10) #9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20” x 30” (12) #10</a:t>
              </a:r>
            </a:p>
            <a:p>
              <a:pPr algn="ctr"/>
              <a:endParaRPr lang="en-US" sz="1400" b="1" dirty="0" smtClean="0">
                <a:latin typeface="+mj-lt"/>
              </a:endParaRPr>
            </a:p>
            <a:p>
              <a:pPr algn="ctr"/>
              <a:endParaRPr lang="en-US" sz="1400" b="1" dirty="0" smtClean="0">
                <a:latin typeface="+mj-lt"/>
              </a:endParaRPr>
            </a:p>
          </p:txBody>
        </p:sp>
      </p:grpSp>
      <p:grpSp>
        <p:nvGrpSpPr>
          <p:cNvPr id="279" name="Group 278"/>
          <p:cNvGrpSpPr/>
          <p:nvPr/>
        </p:nvGrpSpPr>
        <p:grpSpPr>
          <a:xfrm>
            <a:off x="11506200" y="1284347"/>
            <a:ext cx="1600200" cy="5591274"/>
            <a:chOff x="11125200" y="1284347"/>
            <a:chExt cx="1600200" cy="5591274"/>
          </a:xfrm>
        </p:grpSpPr>
        <p:sp>
          <p:nvSpPr>
            <p:cNvPr id="255" name="Rectangle 254"/>
            <p:cNvSpPr/>
            <p:nvPr/>
          </p:nvSpPr>
          <p:spPr>
            <a:xfrm>
              <a:off x="11430000" y="2057400"/>
              <a:ext cx="990600" cy="35052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Rectangle 252"/>
            <p:cNvSpPr/>
            <p:nvPr/>
          </p:nvSpPr>
          <p:spPr>
            <a:xfrm>
              <a:off x="11125200" y="5410200"/>
              <a:ext cx="1600200" cy="685800"/>
            </a:xfrm>
            <a:prstGeom prst="rect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TextBox 242"/>
            <p:cNvSpPr txBox="1"/>
            <p:nvPr/>
          </p:nvSpPr>
          <p:spPr>
            <a:xfrm>
              <a:off x="11201400" y="1284347"/>
              <a:ext cx="1524000" cy="55912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700"/>
                </a:spcAft>
              </a:pPr>
              <a:endParaRPr lang="en-US" sz="1400" b="1" dirty="0" smtClean="0">
                <a:latin typeface="+mj-lt"/>
              </a:endParaRPr>
            </a:p>
            <a:p>
              <a:pPr algn="ctr">
                <a:spcAft>
                  <a:spcPts val="700"/>
                </a:spcAft>
              </a:pPr>
              <a:r>
                <a:rPr lang="en-US" b="1" dirty="0" smtClean="0">
                  <a:latin typeface="+mj-lt"/>
                </a:rPr>
                <a:t>Re-Design</a:t>
              </a:r>
            </a:p>
            <a:p>
              <a:pPr algn="ctr">
                <a:spcAft>
                  <a:spcPts val="700"/>
                </a:spcAft>
              </a:pPr>
              <a:endParaRPr lang="en-US" sz="1400" b="1" dirty="0" smtClean="0">
                <a:latin typeface="+mj-lt"/>
              </a:endParaRPr>
            </a:p>
            <a:p>
              <a:pPr algn="ctr">
                <a:spcAft>
                  <a:spcPts val="700"/>
                </a:spcAft>
              </a:pPr>
              <a:endParaRPr lang="en-US" sz="1400" b="1" dirty="0" smtClean="0"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14” x 20”</a:t>
              </a:r>
            </a:p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(6) #8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b="1" dirty="0" smtClean="0">
                  <a:solidFill>
                    <a:schemeClr val="bg1"/>
                  </a:solidFill>
                  <a:latin typeface="+mj-lt"/>
                </a:rPr>
                <a:t>20” x 30” (12) #10</a:t>
              </a:r>
            </a:p>
            <a:p>
              <a:pPr algn="ctr"/>
              <a:endParaRPr lang="en-US" b="1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err="1" smtClean="0">
                  <a:latin typeface="+mj-lt"/>
                </a:rPr>
                <a:t>P</a:t>
              </a:r>
              <a:r>
                <a:rPr lang="en-US" sz="1200" baseline="-25000" dirty="0" err="1" smtClean="0">
                  <a:latin typeface="+mj-lt"/>
                </a:rPr>
                <a:t>u,max</a:t>
              </a:r>
              <a:r>
                <a:rPr lang="en-US" sz="1200" dirty="0" smtClean="0">
                  <a:latin typeface="+mj-lt"/>
                </a:rPr>
                <a:t> = 854 kips</a:t>
              </a:r>
              <a:endParaRPr lang="en-US" sz="1200" b="1" dirty="0" smtClean="0">
                <a:latin typeface="+mj-lt"/>
              </a:endParaRPr>
            </a:p>
            <a:p>
              <a:pPr algn="ctr"/>
              <a:endParaRPr lang="en-US" sz="1400" b="1" dirty="0" smtClean="0">
                <a:latin typeface="+mj-lt"/>
              </a:endParaRPr>
            </a:p>
          </p:txBody>
        </p:sp>
      </p:grpSp>
      <p:grpSp>
        <p:nvGrpSpPr>
          <p:cNvPr id="278" name="Group 277"/>
          <p:cNvGrpSpPr/>
          <p:nvPr/>
        </p:nvGrpSpPr>
        <p:grpSpPr>
          <a:xfrm>
            <a:off x="13335000" y="2057400"/>
            <a:ext cx="914400" cy="4040188"/>
            <a:chOff x="12954000" y="2057400"/>
            <a:chExt cx="914400" cy="4040188"/>
          </a:xfrm>
        </p:grpSpPr>
        <p:cxnSp>
          <p:nvCxnSpPr>
            <p:cNvPr id="245" name="Straight Arrow Connector 244"/>
            <p:cNvCxnSpPr/>
            <p:nvPr/>
          </p:nvCxnSpPr>
          <p:spPr>
            <a:xfrm rot="5400000">
              <a:off x="12421394" y="3276600"/>
              <a:ext cx="2437606" cy="794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Arrow Connector 245"/>
            <p:cNvCxnSpPr/>
            <p:nvPr/>
          </p:nvCxnSpPr>
          <p:spPr>
            <a:xfrm rot="5400000">
              <a:off x="12840494" y="5295106"/>
              <a:ext cx="1600200" cy="1588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>
              <a:off x="13487400" y="4495800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>
              <a:off x="13487400" y="6096000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>
              <a:off x="13487400" y="2057400"/>
              <a:ext cx="3810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6" name="TextBox 275"/>
            <p:cNvSpPr txBox="1"/>
            <p:nvPr/>
          </p:nvSpPr>
          <p:spPr>
            <a:xfrm>
              <a:off x="12954000" y="2819400"/>
              <a:ext cx="762000" cy="25391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+mj-lt"/>
                </a:rPr>
                <a:t>4 </a:t>
              </a:r>
              <a:r>
                <a:rPr lang="en-US" sz="1400" dirty="0" err="1" smtClean="0">
                  <a:latin typeface="+mj-lt"/>
                </a:rPr>
                <a:t>ksi</a:t>
              </a:r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>
                <a:spcAft>
                  <a:spcPts val="600"/>
                </a:spcAft>
              </a:pPr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/>
              <a:endParaRPr lang="en-US" sz="1400" dirty="0" smtClean="0">
                <a:latin typeface="+mj-lt"/>
              </a:endParaRPr>
            </a:p>
            <a:p>
              <a:pPr algn="ctr"/>
              <a:r>
                <a:rPr lang="en-US" sz="1400" dirty="0" smtClean="0">
                  <a:latin typeface="+mj-lt"/>
                </a:rPr>
                <a:t>5 </a:t>
              </a:r>
              <a:r>
                <a:rPr lang="en-US" sz="1400" dirty="0" err="1" smtClean="0">
                  <a:latin typeface="+mj-lt"/>
                </a:rPr>
                <a:t>ksi</a:t>
              </a:r>
              <a:endParaRPr lang="en-US" sz="1400" dirty="0">
                <a:latin typeface="+mj-lt"/>
              </a:endParaRPr>
            </a:p>
          </p:txBody>
        </p:sp>
      </p:grpSp>
      <p:sp>
        <p:nvSpPr>
          <p:cNvPr id="282" name="TextBox 281"/>
          <p:cNvSpPr txBox="1"/>
          <p:nvPr/>
        </p:nvSpPr>
        <p:spPr>
          <a:xfrm>
            <a:off x="18745200" y="2362200"/>
            <a:ext cx="5029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latin typeface="+mj-lt"/>
              </a:rPr>
              <a:t>Potential Shortcomings of Re-Design:</a:t>
            </a:r>
          </a:p>
          <a:p>
            <a:pPr>
              <a:buFont typeface="Wingdings" pitchFamily="2" charset="2"/>
              <a:buChar char="v"/>
            </a:pPr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+mj-lt"/>
              </a:rPr>
              <a:t>  Floor slab shear reinforcement required</a:t>
            </a:r>
          </a:p>
          <a:p>
            <a:endParaRPr lang="en-US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Double-U Stirrup</a:t>
            </a:r>
          </a:p>
          <a:p>
            <a:pPr lvl="1"/>
            <a:endParaRPr lang="en-US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</a:t>
            </a:r>
            <a:r>
              <a:rPr lang="en-US" dirty="0" err="1" smtClean="0">
                <a:latin typeface="+mj-lt"/>
              </a:rPr>
              <a:t>Shearheads</a:t>
            </a:r>
            <a:endParaRPr lang="en-US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Cost Impact</a:t>
            </a:r>
          </a:p>
          <a:p>
            <a:pPr lvl="1"/>
            <a:endParaRPr lang="en-US" dirty="0" smtClean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dirty="0" smtClean="0">
                <a:latin typeface="+mj-lt"/>
              </a:rPr>
              <a:t>  Story Drift Impact from Lateral Loads</a:t>
            </a:r>
            <a:endParaRPr lang="en-US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lum bright="40000" contrast="40000"/>
          </a:blip>
          <a:srcRect l="13125" t="23438" r="64375" b="15625"/>
          <a:stretch>
            <a:fillRect/>
          </a:stretch>
        </p:blipFill>
        <p:spPr bwMode="auto">
          <a:xfrm>
            <a:off x="22250400" y="3352800"/>
            <a:ext cx="1371600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13" name="Group 112"/>
          <p:cNvGrpSpPr/>
          <p:nvPr/>
        </p:nvGrpSpPr>
        <p:grpSpPr>
          <a:xfrm>
            <a:off x="23545800" y="5149933"/>
            <a:ext cx="685800" cy="1403267"/>
            <a:chOff x="23545800" y="4854039"/>
            <a:chExt cx="685800" cy="1403267"/>
          </a:xfrm>
        </p:grpSpPr>
        <p:sp>
          <p:nvSpPr>
            <p:cNvPr id="108" name="Freeform 107"/>
            <p:cNvSpPr/>
            <p:nvPr/>
          </p:nvSpPr>
          <p:spPr>
            <a:xfrm>
              <a:off x="23582251" y="4854039"/>
              <a:ext cx="261587" cy="1380506"/>
            </a:xfrm>
            <a:custGeom>
              <a:avLst/>
              <a:gdLst>
                <a:gd name="connsiteX0" fmla="*/ 50470 w 363187"/>
                <a:gd name="connsiteY0" fmla="*/ 1609106 h 1609106"/>
                <a:gd name="connsiteX1" fmla="*/ 44532 w 363187"/>
                <a:gd name="connsiteY1" fmla="*/ 1288473 h 1609106"/>
                <a:gd name="connsiteX2" fmla="*/ 317665 w 363187"/>
                <a:gd name="connsiteY2" fmla="*/ 647205 h 1609106"/>
                <a:gd name="connsiteX3" fmla="*/ 317665 w 363187"/>
                <a:gd name="connsiteY3" fmla="*/ 0 h 1609106"/>
                <a:gd name="connsiteX0" fmla="*/ 37770 w 304965"/>
                <a:gd name="connsiteY0" fmla="*/ 1609106 h 1609106"/>
                <a:gd name="connsiteX1" fmla="*/ 31832 w 304965"/>
                <a:gd name="connsiteY1" fmla="*/ 1288473 h 1609106"/>
                <a:gd name="connsiteX2" fmla="*/ 228765 w 304965"/>
                <a:gd name="connsiteY2" fmla="*/ 647205 h 1609106"/>
                <a:gd name="connsiteX3" fmla="*/ 304965 w 304965"/>
                <a:gd name="connsiteY3" fmla="*/ 0 h 1609106"/>
                <a:gd name="connsiteX0" fmla="*/ 37769 w 304964"/>
                <a:gd name="connsiteY0" fmla="*/ 1609106 h 1609106"/>
                <a:gd name="connsiteX1" fmla="*/ 31832 w 304964"/>
                <a:gd name="connsiteY1" fmla="*/ 1288473 h 1609106"/>
                <a:gd name="connsiteX2" fmla="*/ 228764 w 304964"/>
                <a:gd name="connsiteY2" fmla="*/ 647205 h 1609106"/>
                <a:gd name="connsiteX3" fmla="*/ 304964 w 304964"/>
                <a:gd name="connsiteY3" fmla="*/ 0 h 1609106"/>
                <a:gd name="connsiteX0" fmla="*/ 37770 w 304965"/>
                <a:gd name="connsiteY0" fmla="*/ 1609106 h 1609106"/>
                <a:gd name="connsiteX1" fmla="*/ 31832 w 304965"/>
                <a:gd name="connsiteY1" fmla="*/ 1212273 h 1609106"/>
                <a:gd name="connsiteX2" fmla="*/ 228765 w 304965"/>
                <a:gd name="connsiteY2" fmla="*/ 647205 h 1609106"/>
                <a:gd name="connsiteX3" fmla="*/ 304965 w 304965"/>
                <a:gd name="connsiteY3" fmla="*/ 0 h 1609106"/>
                <a:gd name="connsiteX0" fmla="*/ 37770 w 261587"/>
                <a:gd name="connsiteY0" fmla="*/ 1380506 h 1380506"/>
                <a:gd name="connsiteX1" fmla="*/ 31832 w 261587"/>
                <a:gd name="connsiteY1" fmla="*/ 983673 h 1380506"/>
                <a:gd name="connsiteX2" fmla="*/ 228765 w 261587"/>
                <a:gd name="connsiteY2" fmla="*/ 418605 h 1380506"/>
                <a:gd name="connsiteX3" fmla="*/ 228765 w 261587"/>
                <a:gd name="connsiteY3" fmla="*/ 0 h 138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87" h="1380506">
                  <a:moveTo>
                    <a:pt x="37770" y="1380506"/>
                  </a:moveTo>
                  <a:cubicBezTo>
                    <a:pt x="12535" y="1300348"/>
                    <a:pt x="0" y="1143990"/>
                    <a:pt x="31832" y="983673"/>
                  </a:cubicBezTo>
                  <a:cubicBezTo>
                    <a:pt x="63664" y="823356"/>
                    <a:pt x="195943" y="582551"/>
                    <a:pt x="228765" y="418605"/>
                  </a:cubicBezTo>
                  <a:cubicBezTo>
                    <a:pt x="261587" y="254660"/>
                    <a:pt x="228765" y="0"/>
                    <a:pt x="22876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23893813" y="4876800"/>
              <a:ext cx="261587" cy="1380506"/>
            </a:xfrm>
            <a:custGeom>
              <a:avLst/>
              <a:gdLst>
                <a:gd name="connsiteX0" fmla="*/ 50470 w 363187"/>
                <a:gd name="connsiteY0" fmla="*/ 1609106 h 1609106"/>
                <a:gd name="connsiteX1" fmla="*/ 44532 w 363187"/>
                <a:gd name="connsiteY1" fmla="*/ 1288473 h 1609106"/>
                <a:gd name="connsiteX2" fmla="*/ 317665 w 363187"/>
                <a:gd name="connsiteY2" fmla="*/ 647205 h 1609106"/>
                <a:gd name="connsiteX3" fmla="*/ 317665 w 363187"/>
                <a:gd name="connsiteY3" fmla="*/ 0 h 1609106"/>
                <a:gd name="connsiteX0" fmla="*/ 37770 w 304965"/>
                <a:gd name="connsiteY0" fmla="*/ 1609106 h 1609106"/>
                <a:gd name="connsiteX1" fmla="*/ 31832 w 304965"/>
                <a:gd name="connsiteY1" fmla="*/ 1288473 h 1609106"/>
                <a:gd name="connsiteX2" fmla="*/ 228765 w 304965"/>
                <a:gd name="connsiteY2" fmla="*/ 647205 h 1609106"/>
                <a:gd name="connsiteX3" fmla="*/ 304965 w 304965"/>
                <a:gd name="connsiteY3" fmla="*/ 0 h 1609106"/>
                <a:gd name="connsiteX0" fmla="*/ 37769 w 304964"/>
                <a:gd name="connsiteY0" fmla="*/ 1609106 h 1609106"/>
                <a:gd name="connsiteX1" fmla="*/ 31832 w 304964"/>
                <a:gd name="connsiteY1" fmla="*/ 1288473 h 1609106"/>
                <a:gd name="connsiteX2" fmla="*/ 228764 w 304964"/>
                <a:gd name="connsiteY2" fmla="*/ 647205 h 1609106"/>
                <a:gd name="connsiteX3" fmla="*/ 304964 w 304964"/>
                <a:gd name="connsiteY3" fmla="*/ 0 h 1609106"/>
                <a:gd name="connsiteX0" fmla="*/ 37770 w 304965"/>
                <a:gd name="connsiteY0" fmla="*/ 1609106 h 1609106"/>
                <a:gd name="connsiteX1" fmla="*/ 31832 w 304965"/>
                <a:gd name="connsiteY1" fmla="*/ 1212273 h 1609106"/>
                <a:gd name="connsiteX2" fmla="*/ 228765 w 304965"/>
                <a:gd name="connsiteY2" fmla="*/ 647205 h 1609106"/>
                <a:gd name="connsiteX3" fmla="*/ 304965 w 304965"/>
                <a:gd name="connsiteY3" fmla="*/ 0 h 1609106"/>
                <a:gd name="connsiteX0" fmla="*/ 37770 w 261587"/>
                <a:gd name="connsiteY0" fmla="*/ 1380506 h 1380506"/>
                <a:gd name="connsiteX1" fmla="*/ 31832 w 261587"/>
                <a:gd name="connsiteY1" fmla="*/ 983673 h 1380506"/>
                <a:gd name="connsiteX2" fmla="*/ 228765 w 261587"/>
                <a:gd name="connsiteY2" fmla="*/ 418605 h 1380506"/>
                <a:gd name="connsiteX3" fmla="*/ 228765 w 261587"/>
                <a:gd name="connsiteY3" fmla="*/ 0 h 1380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587" h="1380506">
                  <a:moveTo>
                    <a:pt x="37770" y="1380506"/>
                  </a:moveTo>
                  <a:cubicBezTo>
                    <a:pt x="12535" y="1300348"/>
                    <a:pt x="0" y="1143990"/>
                    <a:pt x="31832" y="983673"/>
                  </a:cubicBezTo>
                  <a:cubicBezTo>
                    <a:pt x="63664" y="823356"/>
                    <a:pt x="195943" y="582551"/>
                    <a:pt x="228765" y="418605"/>
                  </a:cubicBezTo>
                  <a:cubicBezTo>
                    <a:pt x="261587" y="254660"/>
                    <a:pt x="228765" y="0"/>
                    <a:pt x="228765" y="0"/>
                  </a:cubicBezTo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23698200" y="4876800"/>
              <a:ext cx="5334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23545800" y="6172200"/>
              <a:ext cx="457200" cy="762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4" name="TextBox 113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45 0.00417 L -0.17222 0.0041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944 1.11111E-6 L 2.22222E-6 1.11111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7400" y="2286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Loading Criteria for Prototype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363200" y="1752600"/>
            <a:ext cx="662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Basic Wind Speed</a:t>
            </a:r>
          </a:p>
          <a:p>
            <a:pPr algn="ctr"/>
            <a:r>
              <a:rPr lang="en-US" sz="1400" dirty="0" smtClean="0">
                <a:latin typeface="+mj-lt"/>
              </a:rPr>
              <a:t>(3-sec. Gust)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2039600" y="6013847"/>
            <a:ext cx="3352800" cy="654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00"/>
              </a:spcAft>
            </a:pP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V ≤ 120 mph</a:t>
            </a:r>
          </a:p>
          <a:p>
            <a:pPr algn="ctr"/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(Norfolk: V=110 mph)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9050000" y="2362200"/>
            <a:ext cx="41148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Other Assumptions: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Exposure Category B</a:t>
            </a:r>
          </a:p>
          <a:p>
            <a:endParaRPr lang="en-US" sz="1400" dirty="0" smtClean="0">
              <a:latin typeface="+mj-lt"/>
            </a:endParaRPr>
          </a:p>
          <a:p>
            <a:pPr marL="511175" indent="-166688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Urban &amp; suburban areas with closely spaced obstructions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Not located on a hill</a:t>
            </a:r>
          </a:p>
          <a:p>
            <a:pPr lvl="1"/>
            <a:endParaRPr lang="en-US" sz="1400" dirty="0" smtClean="0">
              <a:latin typeface="+mj-lt"/>
            </a:endParaRPr>
          </a:p>
          <a:p>
            <a:pPr marL="509588" lvl="1" indent="-169863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Topo factor, k</a:t>
            </a:r>
            <a:r>
              <a:rPr lang="en-US" sz="1400" baseline="-25000" dirty="0" smtClean="0">
                <a:latin typeface="+mj-lt"/>
              </a:rPr>
              <a:t>zt</a:t>
            </a:r>
            <a:r>
              <a:rPr lang="en-US" sz="1400" dirty="0" smtClean="0">
                <a:latin typeface="+mj-lt"/>
              </a:rPr>
              <a:t> = 1</a:t>
            </a:r>
          </a:p>
          <a:p>
            <a:pPr marL="509588" lvl="1" indent="-169863"/>
            <a:endParaRPr lang="en-US" sz="1400" dirty="0" smtClean="0">
              <a:latin typeface="+mj-lt"/>
            </a:endParaRPr>
          </a:p>
        </p:txBody>
      </p:sp>
      <p:pic>
        <p:nvPicPr>
          <p:cNvPr id="35" name="Picture 34" descr="Wind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1125200" y="2133600"/>
            <a:ext cx="5169217" cy="4165923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296400" y="228600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Loading Criteria for Prototype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601200" y="2438400"/>
            <a:ext cx="4055745" cy="3516276"/>
            <a:chOff x="9601200" y="2598834"/>
            <a:chExt cx="4055745" cy="3516276"/>
          </a:xfrm>
        </p:grpSpPr>
        <p:pic>
          <p:nvPicPr>
            <p:cNvPr id="28" name="Picture 27" descr="Short Seismic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9601200" y="2598834"/>
              <a:ext cx="4055745" cy="3268566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9" name="TextBox 28"/>
            <p:cNvSpPr txBox="1"/>
            <p:nvPr/>
          </p:nvSpPr>
          <p:spPr>
            <a:xfrm>
              <a:off x="9829800" y="5715000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Short Period, S</a:t>
              </a:r>
              <a:r>
                <a:rPr lang="en-US" sz="2000" baseline="-25000" dirty="0" smtClean="0">
                  <a:latin typeface="+mj-lt"/>
                </a:rPr>
                <a:t>s</a:t>
              </a:r>
              <a:r>
                <a:rPr lang="en-US" sz="2000" dirty="0" smtClean="0">
                  <a:latin typeface="+mj-lt"/>
                </a:rPr>
                <a:t> ≤ 50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10439400" y="1676400"/>
            <a:ext cx="662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Seismic Parameters: </a:t>
            </a:r>
          </a:p>
          <a:p>
            <a:pPr algn="ctr"/>
            <a:r>
              <a:rPr lang="en-US" sz="2800" b="1" dirty="0" smtClean="0">
                <a:latin typeface="+mj-lt"/>
              </a:rPr>
              <a:t>Spectral Response Acceleration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13792200" y="2514600"/>
            <a:ext cx="3962400" cy="3429000"/>
            <a:chOff x="13792200" y="2752405"/>
            <a:chExt cx="3962400" cy="3429000"/>
          </a:xfrm>
        </p:grpSpPr>
        <p:pic>
          <p:nvPicPr>
            <p:cNvPr id="32" name="Picture 31" descr="Long Seismic.jpg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3792200" y="2752405"/>
              <a:ext cx="3962400" cy="319119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33" name="TextBox 32"/>
            <p:cNvSpPr txBox="1"/>
            <p:nvPr/>
          </p:nvSpPr>
          <p:spPr>
            <a:xfrm>
              <a:off x="14173200" y="5781295"/>
              <a:ext cx="33528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Long Period, S</a:t>
              </a:r>
              <a:r>
                <a:rPr lang="en-US" sz="2000" baseline="-25000" dirty="0" smtClean="0">
                  <a:latin typeface="+mj-lt"/>
                </a:rPr>
                <a:t>1</a:t>
              </a:r>
              <a:r>
                <a:rPr lang="en-US" sz="2000" dirty="0" smtClean="0">
                  <a:latin typeface="+mj-lt"/>
                </a:rPr>
                <a:t> ≤ 15</a:t>
              </a:r>
            </a:p>
          </p:txBody>
        </p:sp>
      </p:grpSp>
      <p:sp>
        <p:nvSpPr>
          <p:cNvPr id="37" name="TextBox 36"/>
          <p:cNvSpPr txBox="1"/>
          <p:nvPr/>
        </p:nvSpPr>
        <p:spPr>
          <a:xfrm>
            <a:off x="19050000" y="2057400"/>
            <a:ext cx="41148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Other Assumptions:</a:t>
            </a: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Site Class D ~ Stiff Soil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Seismic Design Category D</a:t>
            </a:r>
          </a:p>
          <a:p>
            <a:pPr lvl="1">
              <a:buFont typeface="Wingdings" pitchFamily="2" charset="2"/>
              <a:buChar char="v"/>
            </a:pPr>
            <a:endParaRPr lang="en-US" sz="2000" dirty="0" smtClean="0">
              <a:latin typeface="+mj-lt"/>
            </a:endParaRPr>
          </a:p>
          <a:p>
            <a:pPr marL="509588" lvl="1" indent="-169863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Ordinary reinforced concrete shear walls not permitted per ASCE7-05</a:t>
            </a:r>
          </a:p>
          <a:p>
            <a:pPr marL="509588" lvl="1" indent="-169863"/>
            <a:endParaRPr lang="en-US" sz="1400" dirty="0" smtClean="0">
              <a:latin typeface="+mj-lt"/>
            </a:endParaRPr>
          </a:p>
          <a:p>
            <a:pPr marL="509588" lvl="1" indent="-169863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Max height for </a:t>
            </a:r>
            <a:r>
              <a:rPr lang="en-US" sz="1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special reinforced concrete shear walls </a:t>
            </a:r>
            <a:r>
              <a:rPr lang="en-US" sz="1400" dirty="0" smtClean="0">
                <a:latin typeface="+mj-lt"/>
              </a:rPr>
              <a:t>= 160’ </a:t>
            </a:r>
          </a:p>
          <a:p>
            <a:pPr marL="509588" lvl="1" indent="-169863">
              <a:buFont typeface="Arial" pitchFamily="34" charset="0"/>
              <a:buChar char="•"/>
            </a:pPr>
            <a:endParaRPr lang="en-US" sz="1400" dirty="0" smtClean="0">
              <a:latin typeface="+mj-lt"/>
            </a:endParaRPr>
          </a:p>
          <a:p>
            <a:pPr marL="966788" lvl="2" indent="-169863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System overstrength factor = 2.5</a:t>
            </a:r>
          </a:p>
          <a:p>
            <a:pPr marL="509588" lvl="1" indent="-169863"/>
            <a:endParaRPr lang="en-US" sz="1400" dirty="0" smtClean="0">
              <a:latin typeface="+mj-lt"/>
            </a:endParaRPr>
          </a:p>
          <a:p>
            <a:pPr marL="509588" lvl="1" indent="-169863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Redundancy factor = 1.3 </a:t>
            </a:r>
          </a:p>
          <a:p>
            <a:pPr algn="ctr"/>
            <a:endParaRPr lang="en-US" sz="2000" dirty="0" smtClean="0">
              <a:latin typeface="+mj-lt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Structural Computer Model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rcRect l="9375" t="23438" r="57813" b="17187"/>
          <a:stretch>
            <a:fillRect/>
          </a:stretch>
        </p:blipFill>
        <p:spPr bwMode="auto">
          <a:xfrm>
            <a:off x="10287000" y="1600200"/>
            <a:ext cx="6858000" cy="4963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" name="TextBox 27"/>
          <p:cNvSpPr txBox="1"/>
          <p:nvPr/>
        </p:nvSpPr>
        <p:spPr>
          <a:xfrm>
            <a:off x="18821400" y="2286000"/>
            <a:ext cx="464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+mj-lt"/>
              </a:rPr>
              <a:t>Modeling Assumptions:</a:t>
            </a:r>
          </a:p>
          <a:p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Shear Walls</a:t>
            </a:r>
          </a:p>
          <a:p>
            <a:pPr marL="519113" lvl="1" indent="-180975">
              <a:buFont typeface="Arial" pitchFamily="34" charset="0"/>
              <a:buChar char="•"/>
            </a:pPr>
            <a:endParaRPr lang="en-US" sz="1200" dirty="0" smtClean="0">
              <a:latin typeface="+mj-lt"/>
            </a:endParaRPr>
          </a:p>
          <a:p>
            <a:pPr marL="519113" lvl="1" indent="-180975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Shell areas</a:t>
            </a:r>
          </a:p>
          <a:p>
            <a:pPr marL="519113" lvl="1" indent="-180975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Maximum mesh of 24”</a:t>
            </a:r>
          </a:p>
          <a:p>
            <a:pPr marL="519113" lvl="1" indent="-180975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Cracked sections considered; 50% of stiffness</a:t>
            </a:r>
          </a:p>
          <a:p>
            <a:pPr marL="519113" lvl="1" indent="-180975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P-Delta effects included</a:t>
            </a:r>
          </a:p>
          <a:p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Floor Diaphragms</a:t>
            </a:r>
          </a:p>
          <a:p>
            <a:endParaRPr lang="en-US" sz="1200" dirty="0" smtClean="0">
              <a:latin typeface="+mj-lt"/>
            </a:endParaRPr>
          </a:p>
          <a:p>
            <a:pPr marL="509588" lvl="1" indent="-169863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Rigid</a:t>
            </a:r>
          </a:p>
          <a:p>
            <a:pPr marL="509588" lvl="1" indent="-169863"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Null areas with assigned area masses</a:t>
            </a:r>
          </a:p>
          <a:p>
            <a:pPr marL="509588" lvl="1" indent="-169863"/>
            <a:endParaRPr lang="en-US" sz="1200" dirty="0" smtClean="0">
              <a:latin typeface="+mj-lt"/>
            </a:endParaRPr>
          </a:p>
          <a:p>
            <a:pPr algn="ctr"/>
            <a:endParaRPr lang="en-US" sz="2000" dirty="0" smtClean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058400" y="5029200"/>
            <a:ext cx="1828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+mj-lt"/>
              </a:rPr>
              <a:t>Natural Periods:</a:t>
            </a:r>
          </a:p>
          <a:p>
            <a:endParaRPr lang="en-US" sz="1400" dirty="0" smtClean="0">
              <a:latin typeface="+mj-lt"/>
            </a:endParaRPr>
          </a:p>
          <a:p>
            <a:r>
              <a:rPr lang="en-US" sz="1400" dirty="0" err="1" smtClean="0">
                <a:latin typeface="+mj-lt"/>
              </a:rPr>
              <a:t>T</a:t>
            </a:r>
            <a:r>
              <a:rPr lang="en-US" sz="1400" baseline="-25000" dirty="0" err="1" smtClean="0">
                <a:latin typeface="+mj-lt"/>
              </a:rPr>
              <a:t>x</a:t>
            </a:r>
            <a:r>
              <a:rPr lang="en-US" sz="1400" dirty="0" smtClean="0">
                <a:latin typeface="+mj-lt"/>
              </a:rPr>
              <a:t> = 1.077 sec.</a:t>
            </a:r>
          </a:p>
          <a:p>
            <a:r>
              <a:rPr lang="en-US" sz="1400" dirty="0" smtClean="0">
                <a:latin typeface="+mj-lt"/>
              </a:rPr>
              <a:t>T</a:t>
            </a:r>
            <a:r>
              <a:rPr lang="en-US" sz="1400" baseline="-25000" dirty="0" smtClean="0">
                <a:latin typeface="+mj-lt"/>
              </a:rPr>
              <a:t>y</a:t>
            </a:r>
            <a:r>
              <a:rPr lang="en-US" sz="1400" dirty="0" smtClean="0">
                <a:latin typeface="+mj-lt"/>
              </a:rPr>
              <a:t> = 1.436 sec.</a:t>
            </a:r>
          </a:p>
          <a:p>
            <a:r>
              <a:rPr lang="en-US" sz="1400" dirty="0" err="1" smtClean="0">
                <a:latin typeface="+mj-lt"/>
              </a:rPr>
              <a:t>T</a:t>
            </a:r>
            <a:r>
              <a:rPr lang="en-US" sz="1400" baseline="-25000" dirty="0" err="1" smtClean="0">
                <a:latin typeface="+mj-lt"/>
              </a:rPr>
              <a:t>z</a:t>
            </a:r>
            <a:r>
              <a:rPr lang="en-US" sz="1400" dirty="0" smtClean="0">
                <a:latin typeface="+mj-lt"/>
              </a:rPr>
              <a:t> = 0.857 sec.</a:t>
            </a:r>
          </a:p>
          <a:p>
            <a:endParaRPr lang="en-US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8821400" y="1676400"/>
            <a:ext cx="167640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</a:rPr>
              <a:t>ETABS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roup 50"/>
          <p:cNvGrpSpPr/>
          <p:nvPr/>
        </p:nvGrpSpPr>
        <p:grpSpPr>
          <a:xfrm>
            <a:off x="14782800" y="5334000"/>
            <a:ext cx="1828800" cy="381000"/>
            <a:chOff x="14782800" y="5334000"/>
            <a:chExt cx="1828800" cy="381000"/>
          </a:xfrm>
        </p:grpSpPr>
        <p:sp>
          <p:nvSpPr>
            <p:cNvPr id="49" name="Oval 48"/>
            <p:cNvSpPr/>
            <p:nvPr/>
          </p:nvSpPr>
          <p:spPr>
            <a:xfrm>
              <a:off x="14782800" y="53340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  <a:alpha val="2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6002000" y="5334000"/>
              <a:ext cx="609600" cy="381000"/>
            </a:xfrm>
            <a:prstGeom prst="ellipse">
              <a:avLst/>
            </a:prstGeom>
            <a:gradFill flip="none" rotWithShape="1">
              <a:gsLst>
                <a:gs pos="0">
                  <a:schemeClr val="accent3">
                    <a:lumMod val="75000"/>
                    <a:shade val="30000"/>
                    <a:satMod val="115000"/>
                    <a:alpha val="25000"/>
                  </a:schemeClr>
                </a:gs>
                <a:gs pos="50000">
                  <a:schemeClr val="accent3">
                    <a:lumMod val="75000"/>
                    <a:shade val="67500"/>
                    <a:satMod val="115000"/>
                  </a:schemeClr>
                </a:gs>
                <a:gs pos="100000">
                  <a:schemeClr val="accent3">
                    <a:lumMod val="7500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17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Structural Irregularities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9829800" y="2084725"/>
            <a:ext cx="365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(1a)  </a:t>
            </a:r>
            <a:r>
              <a:rPr lang="en-US" sz="2000" dirty="0" smtClean="0">
                <a:latin typeface="+mj-lt"/>
              </a:rPr>
              <a:t>Torsion</a:t>
            </a:r>
          </a:p>
          <a:p>
            <a:r>
              <a:rPr lang="en-US" sz="1600" dirty="0" smtClean="0">
                <a:latin typeface="+mj-lt"/>
              </a:rPr>
              <a:t>	  in X-Direction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(1b)  </a:t>
            </a:r>
            <a:r>
              <a:rPr lang="en-US" sz="2000" dirty="0" smtClean="0">
                <a:latin typeface="+mj-lt"/>
              </a:rPr>
              <a:t>Extreme Torsion</a:t>
            </a:r>
          </a:p>
          <a:p>
            <a:r>
              <a:rPr lang="en-US" sz="1600" dirty="0" smtClean="0">
                <a:latin typeface="+mj-lt"/>
              </a:rPr>
              <a:t>	  in Y-Direction</a:t>
            </a: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endParaRPr lang="en-US" sz="2000" dirty="0" smtClean="0">
              <a:latin typeface="+mj-lt"/>
            </a:endParaRPr>
          </a:p>
          <a:p>
            <a:pPr>
              <a:buFont typeface="Wingdings" pitchFamily="2" charset="2"/>
              <a:buChar char="v"/>
            </a:pPr>
            <a:r>
              <a:rPr lang="en-US" sz="2000" dirty="0" smtClean="0">
                <a:latin typeface="+mj-lt"/>
              </a:rPr>
              <a:t>  </a:t>
            </a:r>
            <a:r>
              <a:rPr lang="en-US" sz="200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rPr>
              <a:t>(2)</a:t>
            </a:r>
            <a:r>
              <a:rPr lang="en-US" sz="2000" dirty="0" smtClean="0">
                <a:latin typeface="+mj-lt"/>
              </a:rPr>
              <a:t>    Reentrant Corner</a:t>
            </a:r>
          </a:p>
          <a:p>
            <a:r>
              <a:rPr lang="en-US" sz="2000" dirty="0" smtClean="0">
                <a:latin typeface="+mj-lt"/>
              </a:rPr>
              <a:t>	  </a:t>
            </a:r>
            <a:r>
              <a:rPr lang="en-US" sz="1600" dirty="0" smtClean="0">
                <a:latin typeface="+mj-lt"/>
              </a:rPr>
              <a:t>@ Upper Office Floors</a:t>
            </a:r>
            <a:endParaRPr lang="en-US" sz="200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lum bright="-40000"/>
          </a:blip>
          <a:srcRect l="2500" t="34375" r="52500" b="36719"/>
          <a:stretch>
            <a:fillRect/>
          </a:stretch>
        </p:blipFill>
        <p:spPr bwMode="auto">
          <a:xfrm>
            <a:off x="13944600" y="2362200"/>
            <a:ext cx="355874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lum contrast="40000"/>
          </a:blip>
          <a:srcRect l="2500" t="34375" r="52500" b="36719"/>
          <a:stretch>
            <a:fillRect/>
          </a:stretch>
        </p:blipFill>
        <p:spPr bwMode="auto">
          <a:xfrm>
            <a:off x="13944600" y="2362200"/>
            <a:ext cx="3558746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48" name="Group 47"/>
          <p:cNvGrpSpPr/>
          <p:nvPr/>
        </p:nvGrpSpPr>
        <p:grpSpPr>
          <a:xfrm>
            <a:off x="13411200" y="3121223"/>
            <a:ext cx="1066800" cy="993577"/>
            <a:chOff x="13563600" y="2667000"/>
            <a:chExt cx="1066800" cy="993577"/>
          </a:xfrm>
        </p:grpSpPr>
        <p:cxnSp>
          <p:nvCxnSpPr>
            <p:cNvPr id="33" name="Straight Arrow Connector 32"/>
            <p:cNvCxnSpPr/>
            <p:nvPr/>
          </p:nvCxnSpPr>
          <p:spPr>
            <a:xfrm>
              <a:off x="13563600" y="3505200"/>
              <a:ext cx="762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 rot="5400000" flipH="1" flipV="1">
              <a:off x="13373100" y="3313906"/>
              <a:ext cx="6858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6" name="TextBox 45"/>
            <p:cNvSpPr txBox="1"/>
            <p:nvPr/>
          </p:nvSpPr>
          <p:spPr>
            <a:xfrm>
              <a:off x="13563600" y="2667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Y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4325600" y="33528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X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lum bright="-40000"/>
          </a:blip>
          <a:srcRect l="3125" t="42188" r="52812" b="25000"/>
          <a:stretch>
            <a:fillRect/>
          </a:stretch>
        </p:blipFill>
        <p:spPr bwMode="auto">
          <a:xfrm>
            <a:off x="13944600" y="4930302"/>
            <a:ext cx="3657600" cy="1089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6" name="Group 55"/>
          <p:cNvGrpSpPr/>
          <p:nvPr/>
        </p:nvGrpSpPr>
        <p:grpSpPr>
          <a:xfrm>
            <a:off x="18592800" y="2208074"/>
            <a:ext cx="5029200" cy="1754326"/>
            <a:chOff x="18592800" y="2721114"/>
            <a:chExt cx="5029200" cy="1754326"/>
          </a:xfrm>
        </p:grpSpPr>
        <p:sp>
          <p:nvSpPr>
            <p:cNvPr id="52" name="TextBox 51"/>
            <p:cNvSpPr txBox="1"/>
            <p:nvPr/>
          </p:nvSpPr>
          <p:spPr>
            <a:xfrm>
              <a:off x="19735800" y="2721114"/>
              <a:ext cx="38862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Modal Response Spectrum Analysis Required</a:t>
              </a:r>
            </a:p>
            <a:p>
              <a:endParaRPr lang="en-US" sz="2000" dirty="0" smtClean="0">
                <a:latin typeface="+mj-lt"/>
              </a:endParaRPr>
            </a:p>
            <a:p>
              <a:pPr marL="166688" indent="-166688">
                <a:buFont typeface="Arial" pitchFamily="34" charset="0"/>
                <a:buChar char="•"/>
              </a:pPr>
              <a:r>
                <a:rPr lang="en-US" sz="1600" dirty="0" smtClean="0">
                  <a:latin typeface="+mj-lt"/>
                </a:rPr>
                <a:t>Equivalent Lateral Force procedure used to obtain seismic loads for preliminary design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54" name="Right Arrow 53"/>
            <p:cNvSpPr/>
            <p:nvPr/>
          </p:nvSpPr>
          <p:spPr>
            <a:xfrm>
              <a:off x="18592800" y="2819400"/>
              <a:ext cx="914400" cy="304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8592800" y="4800600"/>
            <a:ext cx="5029200" cy="1277273"/>
            <a:chOff x="18592800" y="4953000"/>
            <a:chExt cx="5029200" cy="1277273"/>
          </a:xfrm>
        </p:grpSpPr>
        <p:sp>
          <p:nvSpPr>
            <p:cNvPr id="53" name="TextBox 52"/>
            <p:cNvSpPr txBox="1"/>
            <p:nvPr/>
          </p:nvSpPr>
          <p:spPr>
            <a:xfrm>
              <a:off x="19735800" y="4953000"/>
              <a:ext cx="3886200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Diaphragm Considerations:</a:t>
              </a:r>
            </a:p>
            <a:p>
              <a:endParaRPr lang="en-US" sz="2000" dirty="0" smtClean="0">
                <a:latin typeface="+mj-lt"/>
              </a:endParaRPr>
            </a:p>
            <a:p>
              <a:pPr>
                <a:spcAft>
                  <a:spcPts val="600"/>
                </a:spcAft>
                <a:buFont typeface="Arial" pitchFamily="34" charset="0"/>
                <a:buChar char="•"/>
              </a:pPr>
              <a:r>
                <a:rPr lang="en-US" sz="1400" dirty="0" smtClean="0">
                  <a:latin typeface="+mj-lt"/>
                </a:rPr>
                <a:t>  </a:t>
              </a:r>
              <a:r>
                <a:rPr lang="en-US" sz="1600" dirty="0" smtClean="0">
                  <a:latin typeface="+mj-lt"/>
                </a:rPr>
                <a:t>Connections to Shear Walls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600" dirty="0" smtClean="0">
                  <a:latin typeface="+mj-lt"/>
                </a:rPr>
                <a:t>  Model as semi-rigid</a:t>
              </a:r>
              <a:endParaRPr lang="en-US" sz="1600" dirty="0">
                <a:latin typeface="+mj-lt"/>
              </a:endParaRPr>
            </a:p>
          </p:txBody>
        </p:sp>
        <p:sp>
          <p:nvSpPr>
            <p:cNvPr id="55" name="Right Arrow 54"/>
            <p:cNvSpPr/>
            <p:nvPr/>
          </p:nvSpPr>
          <p:spPr>
            <a:xfrm>
              <a:off x="18592800" y="4953000"/>
              <a:ext cx="914400" cy="304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8" name="TextBox 57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900000">
                                      <p:cBhvr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372600" y="228600"/>
            <a:ext cx="8839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Relative Stiffness of Shear Walls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53" name="Chart 52"/>
          <p:cNvGraphicFramePr/>
          <p:nvPr/>
        </p:nvGraphicFramePr>
        <p:xfrm>
          <a:off x="10896600" y="838200"/>
          <a:ext cx="5638800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Chart 55"/>
          <p:cNvGraphicFramePr/>
          <p:nvPr/>
        </p:nvGraphicFramePr>
        <p:xfrm>
          <a:off x="11201400" y="914400"/>
          <a:ext cx="54864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pSp>
        <p:nvGrpSpPr>
          <p:cNvPr id="54" name="Group 53"/>
          <p:cNvGrpSpPr/>
          <p:nvPr/>
        </p:nvGrpSpPr>
        <p:grpSpPr>
          <a:xfrm>
            <a:off x="18623749" y="3197423"/>
            <a:ext cx="5455451" cy="1831777"/>
            <a:chOff x="11605054" y="5029200"/>
            <a:chExt cx="4320746" cy="1450777"/>
          </a:xfrm>
        </p:grpSpPr>
        <p:grpSp>
          <p:nvGrpSpPr>
            <p:cNvPr id="55" name="Group 47"/>
            <p:cNvGrpSpPr/>
            <p:nvPr/>
          </p:nvGrpSpPr>
          <p:grpSpPr>
            <a:xfrm>
              <a:off x="11605054" y="5486400"/>
              <a:ext cx="1066800" cy="993577"/>
              <a:chOff x="13563600" y="2667000"/>
              <a:chExt cx="1066800" cy="993577"/>
            </a:xfrm>
          </p:grpSpPr>
          <p:cxnSp>
            <p:nvCxnSpPr>
              <p:cNvPr id="62" name="Straight Arrow Connector 61"/>
              <p:cNvCxnSpPr/>
              <p:nvPr/>
            </p:nvCxnSpPr>
            <p:spPr>
              <a:xfrm>
                <a:off x="13563600" y="35052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Straight Arrow Connector 62"/>
              <p:cNvCxnSpPr/>
              <p:nvPr/>
            </p:nvCxnSpPr>
            <p:spPr>
              <a:xfrm rot="5400000" flipH="1" flipV="1">
                <a:off x="13373100" y="3313906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4" name="TextBox 63"/>
              <p:cNvSpPr txBox="1"/>
              <p:nvPr/>
            </p:nvSpPr>
            <p:spPr>
              <a:xfrm>
                <a:off x="13563600" y="26670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j-lt"/>
                  </a:rPr>
                  <a:t>Y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65" name="TextBox 64"/>
              <p:cNvSpPr txBox="1"/>
              <p:nvPr/>
            </p:nvSpPr>
            <p:spPr>
              <a:xfrm>
                <a:off x="14325600" y="3352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j-lt"/>
                  </a:rPr>
                  <a:t>X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1" name="Picture 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EFCF0"/>
                </a:clrFrom>
                <a:clrTo>
                  <a:srgbClr val="FEFCF0">
                    <a:alpha val="0"/>
                  </a:srgbClr>
                </a:clrTo>
              </a:clrChange>
              <a:lum bright="-40000"/>
            </a:blip>
            <a:srcRect l="2188" t="42969" r="53437" b="25000"/>
            <a:stretch>
              <a:fillRect/>
            </a:stretch>
          </p:blipFill>
          <p:spPr bwMode="auto">
            <a:xfrm>
              <a:off x="11963400" y="5029200"/>
              <a:ext cx="3962400" cy="1144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cxnSp>
        <p:nvCxnSpPr>
          <p:cNvPr id="67" name="Straight Arrow Connector 66"/>
          <p:cNvCxnSpPr/>
          <p:nvPr/>
        </p:nvCxnSpPr>
        <p:spPr>
          <a:xfrm>
            <a:off x="18592800" y="4800600"/>
            <a:ext cx="9906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rot="5400000" flipH="1" flipV="1">
            <a:off x="18403094" y="4533106"/>
            <a:ext cx="8382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3" grpId="0">
        <p:bldAsOne/>
      </p:bldGraphic>
      <p:bldGraphic spid="5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>
          <a:xfrm>
            <a:off x="12801600" y="3124200"/>
            <a:ext cx="4876800" cy="2286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Controlling Lateral Loads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8" name="Chart 47"/>
          <p:cNvGraphicFramePr/>
          <p:nvPr/>
        </p:nvGraphicFramePr>
        <p:xfrm>
          <a:off x="10896600" y="1600200"/>
          <a:ext cx="55626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6" name="Table 55"/>
          <p:cNvGraphicFramePr>
            <a:graphicFrameLocks noGrp="1"/>
          </p:cNvGraphicFramePr>
          <p:nvPr/>
        </p:nvGraphicFramePr>
        <p:xfrm>
          <a:off x="11658600" y="1905000"/>
          <a:ext cx="6019801" cy="4343046"/>
        </p:xfrm>
        <a:graphic>
          <a:graphicData uri="http://schemas.openxmlformats.org/drawingml/2006/table">
            <a:tbl>
              <a:tblPr/>
              <a:tblGrid>
                <a:gridCol w="1209395"/>
                <a:gridCol w="937621"/>
                <a:gridCol w="1100686"/>
                <a:gridCol w="924033"/>
                <a:gridCol w="924033"/>
                <a:gridCol w="924033"/>
              </a:tblGrid>
              <a:tr h="422994"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 dirty="0">
                          <a:solidFill>
                            <a:srgbClr val="FFFFFF"/>
                          </a:solidFill>
                          <a:latin typeface="+mj-lt"/>
                        </a:rPr>
                        <a:t>Critical Loads at Base of Shear Walls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4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latin typeface="Eras Medium ITC"/>
                        </a:rPr>
                        <a:t> 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Shear Wall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Controlling Load Combination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Axial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Shear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chemeClr val="tx1"/>
                          </a:solidFill>
                          <a:latin typeface="+mj-lt"/>
                        </a:rPr>
                        <a:t>Moment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570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P</a:t>
                      </a:r>
                      <a:r>
                        <a:rPr lang="en-US" sz="1600" b="1" i="0" u="none" strike="noStrike" baseline="-25000">
                          <a:solidFill>
                            <a:srgbClr val="000000"/>
                          </a:solidFill>
                          <a:latin typeface="+mj-lt"/>
                        </a:rPr>
                        <a:t>u</a:t>
                      </a:r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 (kips)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V</a:t>
                      </a:r>
                      <a:r>
                        <a:rPr lang="en-US" sz="1600" b="1" i="0" u="none" strike="noStrike" baseline="-25000" dirty="0">
                          <a:solidFill>
                            <a:srgbClr val="000000"/>
                          </a:solidFill>
                          <a:latin typeface="+mj-lt"/>
                        </a:rPr>
                        <a:t>u 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(kips)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M</a:t>
                      </a:r>
                      <a:r>
                        <a:rPr lang="en-US" sz="1600" b="1" i="0" u="none" strike="noStrike" baseline="-25000" dirty="0">
                          <a:solidFill>
                            <a:srgbClr val="000000"/>
                          </a:solidFill>
                          <a:latin typeface="+mj-lt"/>
                        </a:rPr>
                        <a:t>u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 (</a:t>
                      </a: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latin typeface="+mj-lt"/>
                        </a:rPr>
                        <a:t>ft-k)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5BE97"/>
                          </a:solidFill>
                          <a:latin typeface="+mj-lt"/>
                        </a:rPr>
                        <a:t>X-Direction </a:t>
                      </a:r>
                      <a:endParaRPr lang="en-US" sz="1200" b="1" i="0" u="none" strike="noStrike" dirty="0" smtClean="0">
                        <a:solidFill>
                          <a:srgbClr val="C5BE97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C5BE97"/>
                          </a:solidFill>
                          <a:latin typeface="+mj-lt"/>
                        </a:rPr>
                        <a:t>Loading</a:t>
                      </a:r>
                      <a:endParaRPr lang="en-US" sz="1200" b="1" i="0" u="none" strike="noStrike" dirty="0">
                        <a:solidFill>
                          <a:srgbClr val="C5BE97"/>
                        </a:solidFill>
                        <a:latin typeface="+mj-lt"/>
                      </a:endParaRP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SW-2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(5)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235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476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SW-4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(5)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2,169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640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51,115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SW-5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(5)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175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13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509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SW-7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(5)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216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12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481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SW-9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(5)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1,468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343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23,980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SW-11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(5)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235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16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678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SW-13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(5)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722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191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11,752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  <a:tr h="21308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1400" b="0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3085">
                <a:tc row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C5BE97"/>
                          </a:solidFill>
                          <a:latin typeface="+mj-lt"/>
                        </a:rPr>
                        <a:t>Y- Direction </a:t>
                      </a:r>
                      <a:endParaRPr lang="en-US" sz="1200" b="1" i="0" u="none" strike="noStrike" dirty="0" smtClean="0">
                        <a:solidFill>
                          <a:srgbClr val="C5BE97"/>
                        </a:solidFill>
                        <a:latin typeface="+mj-lt"/>
                      </a:endParaRPr>
                    </a:p>
                    <a:p>
                      <a:pPr algn="ctr" fontAlgn="ctr"/>
                      <a:r>
                        <a:rPr lang="en-US" sz="1200" b="1" i="0" u="none" strike="noStrike" dirty="0" smtClean="0">
                          <a:solidFill>
                            <a:srgbClr val="C5BE97"/>
                          </a:solidFill>
                          <a:latin typeface="+mj-lt"/>
                        </a:rPr>
                        <a:t>Loading</a:t>
                      </a:r>
                      <a:endParaRPr lang="en-US" sz="1200" b="1" i="0" u="none" strike="noStrike" dirty="0">
                        <a:solidFill>
                          <a:srgbClr val="C5BE97"/>
                        </a:solidFill>
                        <a:latin typeface="+mj-lt"/>
                      </a:endParaRP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SW-1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(4)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1,701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270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15,350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SW-3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(4)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532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182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10,980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SW-6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(4)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2,056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378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14,626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SW-8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(4)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689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89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4,998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SW-10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(4)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424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121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7,306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SW-12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(4)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749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327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24,021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30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SW-14</a:t>
                      </a:r>
                    </a:p>
                  </a:txBody>
                  <a:tcPr marL="7507" marR="7507" marT="750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(4)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689</a:t>
                      </a:r>
                    </a:p>
                  </a:txBody>
                  <a:tcPr marL="7507" marR="7507" marT="7507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108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6,117</a:t>
                      </a:r>
                    </a:p>
                  </a:txBody>
                  <a:tcPr marL="7507" marR="7507" marT="7507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</a:tr>
            </a:tbl>
          </a:graphicData>
        </a:graphic>
      </p:graphicFrame>
      <p:grpSp>
        <p:nvGrpSpPr>
          <p:cNvPr id="59" name="Group 58"/>
          <p:cNvGrpSpPr/>
          <p:nvPr/>
        </p:nvGrpSpPr>
        <p:grpSpPr>
          <a:xfrm>
            <a:off x="9372600" y="3200400"/>
            <a:ext cx="2362200" cy="2443609"/>
            <a:chOff x="9372600" y="3200400"/>
            <a:chExt cx="2362200" cy="2443609"/>
          </a:xfrm>
        </p:grpSpPr>
        <p:sp>
          <p:nvSpPr>
            <p:cNvPr id="57" name="TextBox 56"/>
            <p:cNvSpPr txBox="1"/>
            <p:nvPr/>
          </p:nvSpPr>
          <p:spPr>
            <a:xfrm>
              <a:off x="9372600" y="3200400"/>
              <a:ext cx="23622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LC (5):</a:t>
              </a:r>
            </a:p>
            <a:p>
              <a:r>
                <a:rPr lang="en-US" sz="1100" dirty="0" smtClean="0">
                  <a:latin typeface="+mj-lt"/>
                </a:rPr>
                <a:t>1.293D + 0.5L + 0.2S + 1.3E</a:t>
              </a:r>
              <a:endParaRPr lang="en-US" sz="1100" dirty="0">
                <a:latin typeface="+mj-lt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9372600" y="5105400"/>
              <a:ext cx="2362200" cy="538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LC (4):</a:t>
              </a:r>
            </a:p>
            <a:p>
              <a:r>
                <a:rPr lang="en-US" sz="1100" dirty="0" smtClean="0">
                  <a:latin typeface="+mj-lt"/>
                </a:rPr>
                <a:t>1.2D + 1.0L + 0.5L</a:t>
              </a:r>
              <a:r>
                <a:rPr lang="en-US" sz="1100" baseline="-25000" dirty="0" smtClean="0">
                  <a:latin typeface="+mj-lt"/>
                </a:rPr>
                <a:t>r</a:t>
              </a:r>
              <a:r>
                <a:rPr lang="en-US" sz="1100" dirty="0" smtClean="0">
                  <a:latin typeface="+mj-lt"/>
                </a:rPr>
                <a:t> + 1.6W</a:t>
              </a:r>
              <a:endParaRPr lang="en-US" sz="1100" dirty="0">
                <a:latin typeface="+mj-lt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1049000" y="4953000"/>
            <a:ext cx="5029200" cy="1688655"/>
            <a:chOff x="11605054" y="5029200"/>
            <a:chExt cx="4320746" cy="1450777"/>
          </a:xfrm>
        </p:grpSpPr>
        <p:grpSp>
          <p:nvGrpSpPr>
            <p:cNvPr id="66" name="Group 47"/>
            <p:cNvGrpSpPr/>
            <p:nvPr/>
          </p:nvGrpSpPr>
          <p:grpSpPr>
            <a:xfrm>
              <a:off x="11605054" y="5486400"/>
              <a:ext cx="1066800" cy="993577"/>
              <a:chOff x="13563600" y="2667000"/>
              <a:chExt cx="1066800" cy="993577"/>
            </a:xfrm>
          </p:grpSpPr>
          <p:cxnSp>
            <p:nvCxnSpPr>
              <p:cNvPr id="68" name="Straight Arrow Connector 67"/>
              <p:cNvCxnSpPr/>
              <p:nvPr/>
            </p:nvCxnSpPr>
            <p:spPr>
              <a:xfrm>
                <a:off x="13563600" y="3505200"/>
                <a:ext cx="7620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9" name="Straight Arrow Connector 68"/>
              <p:cNvCxnSpPr/>
              <p:nvPr/>
            </p:nvCxnSpPr>
            <p:spPr>
              <a:xfrm rot="5400000" flipH="1" flipV="1">
                <a:off x="13373100" y="3313906"/>
                <a:ext cx="685800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70" name="TextBox 69"/>
              <p:cNvSpPr txBox="1"/>
              <p:nvPr/>
            </p:nvSpPr>
            <p:spPr>
              <a:xfrm>
                <a:off x="13563600" y="26670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j-lt"/>
                  </a:rPr>
                  <a:t>Y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14325600" y="3352800"/>
                <a:ext cx="3048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smtClean="0">
                    <a:solidFill>
                      <a:schemeClr val="bg1"/>
                    </a:solidFill>
                    <a:latin typeface="+mj-lt"/>
                  </a:rPr>
                  <a:t>X</a:t>
                </a:r>
                <a:endParaRPr lang="en-US" sz="1400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EFCF0"/>
                </a:clrFrom>
                <a:clrTo>
                  <a:srgbClr val="FEFCF0">
                    <a:alpha val="0"/>
                  </a:srgbClr>
                </a:clrTo>
              </a:clrChange>
              <a:lum bright="-40000"/>
            </a:blip>
            <a:srcRect l="2188" t="42969" r="53437" b="25000"/>
            <a:stretch>
              <a:fillRect/>
            </a:stretch>
          </p:blipFill>
          <p:spPr bwMode="auto">
            <a:xfrm>
              <a:off x="11963400" y="5029200"/>
              <a:ext cx="3962400" cy="11440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72" name="TextBox 71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4.55134E-6 L 0.27917 0.005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0" y="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0.00093 L 0.28334 -0.0009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  <p:bldGraphic spid="48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0" name="Straight Connector 99"/>
          <p:cNvCxnSpPr/>
          <p:nvPr/>
        </p:nvCxnSpPr>
        <p:spPr>
          <a:xfrm rot="5400000">
            <a:off x="15735299" y="3162300"/>
            <a:ext cx="1294606" cy="7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/>
          <p:nvPr/>
        </p:nvCxnSpPr>
        <p:spPr>
          <a:xfrm rot="5400000">
            <a:off x="14516099" y="3085306"/>
            <a:ext cx="1294606" cy="79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Shear Wall Re-Design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9974519" y="1761173"/>
            <a:ext cx="2750881" cy="5477827"/>
            <a:chOff x="9743979" y="1524000"/>
            <a:chExt cx="2980480" cy="5935027"/>
          </a:xfrm>
        </p:grpSpPr>
        <p:sp>
          <p:nvSpPr>
            <p:cNvPr id="29" name="Rectangle 28"/>
            <p:cNvSpPr/>
            <p:nvPr/>
          </p:nvSpPr>
          <p:spPr>
            <a:xfrm rot="21096291">
              <a:off x="9743979" y="5325427"/>
              <a:ext cx="2980480" cy="2133600"/>
            </a:xfrm>
            <a:prstGeom prst="rect">
              <a:avLst/>
            </a:prstGeom>
            <a:solidFill>
              <a:schemeClr val="bg1">
                <a:lumMod val="50000"/>
                <a:lumOff val="50000"/>
              </a:schemeClr>
            </a:solidFill>
            <a:scene3d>
              <a:camera prst="isometricOffAxis2Top"/>
              <a:lightRig rig="threePt" dir="t"/>
            </a:scene3d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5000" t="10938" r="43125" b="14843"/>
            <a:stretch>
              <a:fillRect/>
            </a:stretch>
          </p:blipFill>
          <p:spPr bwMode="auto">
            <a:xfrm>
              <a:off x="9906000" y="1524000"/>
              <a:ext cx="2699886" cy="5029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0" name="Group 49"/>
          <p:cNvGrpSpPr/>
          <p:nvPr/>
        </p:nvGrpSpPr>
        <p:grpSpPr>
          <a:xfrm>
            <a:off x="10744200" y="4034135"/>
            <a:ext cx="1219200" cy="2492990"/>
            <a:chOff x="10744200" y="4034135"/>
            <a:chExt cx="1219200" cy="2492990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>
              <a:off x="10895806" y="5485606"/>
              <a:ext cx="915194" cy="794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6" name="Curved Up Arrow 45"/>
            <p:cNvSpPr/>
            <p:nvPr/>
          </p:nvSpPr>
          <p:spPr>
            <a:xfrm flipH="1" flipV="1">
              <a:off x="10820400" y="4495800"/>
              <a:ext cx="990600" cy="533400"/>
            </a:xfrm>
            <a:prstGeom prst="curvedUpArrow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rot="10800000">
              <a:off x="10896600" y="6096000"/>
              <a:ext cx="915194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10744200" y="4034135"/>
              <a:ext cx="1219200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M</a:t>
              </a:r>
              <a:r>
                <a:rPr lang="en-US" sz="1200" baseline="-25000" dirty="0" smtClean="0">
                  <a:solidFill>
                    <a:schemeClr val="bg1"/>
                  </a:solidFill>
                  <a:latin typeface="+mj-lt"/>
                </a:rPr>
                <a:t>u</a:t>
              </a: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 = 51,115 ft-k</a:t>
              </a: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err="1" smtClean="0">
                  <a:solidFill>
                    <a:schemeClr val="bg1"/>
                  </a:solidFill>
                  <a:latin typeface="+mj-lt"/>
                </a:rPr>
                <a:t>P</a:t>
              </a:r>
              <a:r>
                <a:rPr lang="en-US" sz="1200" baseline="-25000" dirty="0" err="1" smtClean="0">
                  <a:solidFill>
                    <a:schemeClr val="bg1"/>
                  </a:solidFill>
                  <a:latin typeface="+mj-lt"/>
                </a:rPr>
                <a:t>u</a:t>
              </a: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 = 2,169 k</a:t>
              </a: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endParaRPr lang="en-US" sz="12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V</a:t>
              </a:r>
              <a:r>
                <a:rPr lang="en-US" sz="1200" baseline="-25000" dirty="0" smtClean="0">
                  <a:solidFill>
                    <a:schemeClr val="bg1"/>
                  </a:solidFill>
                  <a:latin typeface="+mj-lt"/>
                </a:rPr>
                <a:t>u</a:t>
              </a:r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 = 640 k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10668000" y="13716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SW-4</a:t>
            </a:r>
            <a:endParaRPr lang="en-US" b="1" dirty="0">
              <a:latin typeface="+mj-lt"/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13030200" y="1676400"/>
            <a:ext cx="4953000" cy="2791599"/>
            <a:chOff x="13030200" y="1676400"/>
            <a:chExt cx="4953000" cy="2791599"/>
          </a:xfrm>
        </p:grpSpPr>
        <p:pic>
          <p:nvPicPr>
            <p:cNvPr id="32772" name="Picture 4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40000"/>
            </a:blip>
            <a:srcRect l="13750" t="20969" r="21875" b="44531"/>
            <a:stretch>
              <a:fillRect/>
            </a:stretch>
          </p:blipFill>
          <p:spPr bwMode="auto">
            <a:xfrm>
              <a:off x="13030200" y="2209800"/>
              <a:ext cx="4265543" cy="1828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4" name="TextBox 53"/>
            <p:cNvSpPr txBox="1"/>
            <p:nvPr/>
          </p:nvSpPr>
          <p:spPr>
            <a:xfrm>
              <a:off x="14249400" y="1676400"/>
              <a:ext cx="327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Boundary Element Design</a:t>
              </a:r>
              <a:endParaRPr lang="en-US" dirty="0">
                <a:latin typeface="+mj-lt"/>
              </a:endParaRPr>
            </a:p>
          </p:txBody>
        </p:sp>
        <p:cxnSp>
          <p:nvCxnSpPr>
            <p:cNvPr id="57" name="Straight Arrow Connector 56"/>
            <p:cNvCxnSpPr/>
            <p:nvPr/>
          </p:nvCxnSpPr>
          <p:spPr>
            <a:xfrm rot="5400000">
              <a:off x="16536194" y="3124200"/>
              <a:ext cx="1675606" cy="794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TextBox 58"/>
            <p:cNvSpPr txBox="1"/>
            <p:nvPr/>
          </p:nvSpPr>
          <p:spPr>
            <a:xfrm>
              <a:off x="17373600" y="28956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24”</a:t>
              </a:r>
              <a:endPara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5621000" y="41910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40”</a:t>
              </a:r>
              <a:endPara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>
              <a:off x="14401800" y="4114800"/>
              <a:ext cx="2743200" cy="1588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84" name="Group 83"/>
          <p:cNvGrpSpPr/>
          <p:nvPr/>
        </p:nvGrpSpPr>
        <p:grpSpPr>
          <a:xfrm>
            <a:off x="14554200" y="2438400"/>
            <a:ext cx="2438400" cy="1371600"/>
            <a:chOff x="14554200" y="2438400"/>
            <a:chExt cx="2438400" cy="1371600"/>
          </a:xfrm>
        </p:grpSpPr>
        <p:sp>
          <p:nvSpPr>
            <p:cNvPr id="64" name="Oval 63"/>
            <p:cNvSpPr/>
            <p:nvPr/>
          </p:nvSpPr>
          <p:spPr>
            <a:xfrm>
              <a:off x="14554200" y="24384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/>
            <p:nvPr/>
          </p:nvSpPr>
          <p:spPr>
            <a:xfrm>
              <a:off x="15087600" y="24384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Oval 65"/>
            <p:cNvSpPr/>
            <p:nvPr/>
          </p:nvSpPr>
          <p:spPr>
            <a:xfrm>
              <a:off x="156972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>
              <a:off x="16230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Oval 67"/>
            <p:cNvSpPr/>
            <p:nvPr/>
          </p:nvSpPr>
          <p:spPr>
            <a:xfrm>
              <a:off x="168402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Oval 68"/>
            <p:cNvSpPr/>
            <p:nvPr/>
          </p:nvSpPr>
          <p:spPr>
            <a:xfrm>
              <a:off x="16840200" y="33528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69"/>
            <p:cNvSpPr/>
            <p:nvPr/>
          </p:nvSpPr>
          <p:spPr>
            <a:xfrm>
              <a:off x="168402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70"/>
            <p:cNvSpPr/>
            <p:nvPr/>
          </p:nvSpPr>
          <p:spPr>
            <a:xfrm>
              <a:off x="16840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Oval 71"/>
            <p:cNvSpPr/>
            <p:nvPr/>
          </p:nvSpPr>
          <p:spPr>
            <a:xfrm>
              <a:off x="16840200" y="24384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Oval 72"/>
            <p:cNvSpPr/>
            <p:nvPr/>
          </p:nvSpPr>
          <p:spPr>
            <a:xfrm>
              <a:off x="16230600" y="24384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Oval 73"/>
            <p:cNvSpPr/>
            <p:nvPr/>
          </p:nvSpPr>
          <p:spPr>
            <a:xfrm>
              <a:off x="15697200" y="24384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74"/>
            <p:cNvSpPr/>
            <p:nvPr/>
          </p:nvSpPr>
          <p:spPr>
            <a:xfrm>
              <a:off x="14554200" y="27432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Oval 75"/>
            <p:cNvSpPr/>
            <p:nvPr/>
          </p:nvSpPr>
          <p:spPr>
            <a:xfrm>
              <a:off x="14554200" y="30480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Oval 76"/>
            <p:cNvSpPr/>
            <p:nvPr/>
          </p:nvSpPr>
          <p:spPr>
            <a:xfrm>
              <a:off x="14554200" y="33528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Oval 77"/>
            <p:cNvSpPr/>
            <p:nvPr/>
          </p:nvSpPr>
          <p:spPr>
            <a:xfrm>
              <a:off x="150876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Oval 78"/>
            <p:cNvSpPr/>
            <p:nvPr/>
          </p:nvSpPr>
          <p:spPr>
            <a:xfrm>
              <a:off x="14554200" y="3657600"/>
              <a:ext cx="152400" cy="1524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15163800" y="2907268"/>
              <a:ext cx="1143000" cy="369332"/>
            </a:xfrm>
            <a:prstGeom prst="rect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(16) #10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 rot="21096262">
            <a:off x="11963686" y="1604633"/>
            <a:ext cx="533400" cy="607308"/>
          </a:xfrm>
          <a:prstGeom prst="rect">
            <a:avLst/>
          </a:prstGeom>
          <a:scene3d>
            <a:camera prst="isometricOffAxis2Top"/>
            <a:lightRig rig="threePt" dir="t"/>
          </a:scene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9" name="Group 88"/>
          <p:cNvGrpSpPr/>
          <p:nvPr/>
        </p:nvGrpSpPr>
        <p:grpSpPr>
          <a:xfrm>
            <a:off x="14478000" y="3657600"/>
            <a:ext cx="3124200" cy="1145977"/>
            <a:chOff x="14478000" y="3657600"/>
            <a:chExt cx="3124200" cy="1145977"/>
          </a:xfrm>
        </p:grpSpPr>
        <p:sp>
          <p:nvSpPr>
            <p:cNvPr id="85" name="TextBox 84"/>
            <p:cNvSpPr txBox="1"/>
            <p:nvPr/>
          </p:nvSpPr>
          <p:spPr>
            <a:xfrm>
              <a:off x="14478000" y="4495800"/>
              <a:ext cx="3124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(5) #5 ties @ 6” vertical spacing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86" name="Oval 85"/>
            <p:cNvSpPr/>
            <p:nvPr/>
          </p:nvSpPr>
          <p:spPr>
            <a:xfrm>
              <a:off x="14706600" y="3657600"/>
              <a:ext cx="304800" cy="304800"/>
            </a:xfrm>
            <a:prstGeom prst="ellipse">
              <a:avLst/>
            </a:prstGeom>
            <a:noFill/>
            <a:ln w="6350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8" name="Straight Arrow Connector 87"/>
            <p:cNvCxnSpPr/>
            <p:nvPr/>
          </p:nvCxnSpPr>
          <p:spPr>
            <a:xfrm rot="5400000" flipH="1" flipV="1">
              <a:off x="14516894" y="4152106"/>
              <a:ext cx="685800" cy="1588"/>
            </a:xfrm>
            <a:prstGeom prst="straightConnector1">
              <a:avLst/>
            </a:prstGeom>
            <a:ln w="1905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" name="Group 134"/>
          <p:cNvGrpSpPr/>
          <p:nvPr/>
        </p:nvGrpSpPr>
        <p:grpSpPr>
          <a:xfrm>
            <a:off x="10668000" y="1600200"/>
            <a:ext cx="1371600" cy="4496594"/>
            <a:chOff x="10668000" y="1600200"/>
            <a:chExt cx="1371600" cy="4496594"/>
          </a:xfrm>
        </p:grpSpPr>
        <p:cxnSp>
          <p:nvCxnSpPr>
            <p:cNvPr id="91" name="Straight Connector 90"/>
            <p:cNvCxnSpPr/>
            <p:nvPr/>
          </p:nvCxnSpPr>
          <p:spPr>
            <a:xfrm rot="5400000">
              <a:off x="8800306" y="4076700"/>
              <a:ext cx="4039394" cy="79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rot="5400000">
              <a:off x="8954294" y="4075906"/>
              <a:ext cx="4038600" cy="158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10668000" y="2590800"/>
              <a:ext cx="1295400" cy="79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 flipV="1">
              <a:off x="10668000" y="2743200"/>
              <a:ext cx="1371600" cy="79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 flipV="1">
              <a:off x="10668000" y="2894806"/>
              <a:ext cx="1371600" cy="794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10668794" y="1828006"/>
              <a:ext cx="304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10743406" y="1751806"/>
              <a:ext cx="304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10819606" y="1828006"/>
              <a:ext cx="304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10895806" y="1751806"/>
              <a:ext cx="304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9106694" y="4075906"/>
              <a:ext cx="4038600" cy="1588"/>
            </a:xfrm>
            <a:prstGeom prst="line">
              <a:avLst/>
            </a:prstGeom>
            <a:ln w="19050"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10972006" y="1828006"/>
              <a:ext cx="304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11048206" y="1751806"/>
              <a:ext cx="304800" cy="1588"/>
            </a:xfrm>
            <a:prstGeom prst="line">
              <a:avLst/>
            </a:prstGeom>
            <a:ln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10820400" y="2514600"/>
              <a:ext cx="1219200" cy="1588"/>
            </a:xfrm>
            <a:prstGeom prst="line">
              <a:avLst/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10744200" y="2667000"/>
              <a:ext cx="1295400" cy="1588"/>
            </a:xfrm>
            <a:prstGeom prst="line">
              <a:avLst/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10744200" y="2819400"/>
              <a:ext cx="1295400" cy="1588"/>
            </a:xfrm>
            <a:prstGeom prst="line">
              <a:avLst/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/>
            <p:nvPr/>
          </p:nvCxnSpPr>
          <p:spPr>
            <a:xfrm rot="5400000">
              <a:off x="8916194" y="3962400"/>
              <a:ext cx="3961606" cy="794"/>
            </a:xfrm>
            <a:prstGeom prst="line">
              <a:avLst/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/>
            <p:nvPr/>
          </p:nvCxnSpPr>
          <p:spPr>
            <a:xfrm rot="5400000">
              <a:off x="9068594" y="3961606"/>
              <a:ext cx="3961606" cy="794"/>
            </a:xfrm>
            <a:prstGeom prst="line">
              <a:avLst/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/>
            <p:nvPr/>
          </p:nvCxnSpPr>
          <p:spPr>
            <a:xfrm rot="5400000">
              <a:off x="9220200" y="3961606"/>
              <a:ext cx="3961606" cy="794"/>
            </a:xfrm>
            <a:prstGeom prst="line">
              <a:avLst/>
            </a:prstGeom>
            <a:ln w="9525">
              <a:solidFill>
                <a:schemeClr val="bg1">
                  <a:lumMod val="65000"/>
                  <a:lumOff val="3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" name="Group 139"/>
          <p:cNvGrpSpPr/>
          <p:nvPr/>
        </p:nvGrpSpPr>
        <p:grpSpPr>
          <a:xfrm>
            <a:off x="10668001" y="5029200"/>
            <a:ext cx="5105399" cy="1153418"/>
            <a:chOff x="10668000" y="5029200"/>
            <a:chExt cx="4866083" cy="1153418"/>
          </a:xfrm>
        </p:grpSpPr>
        <p:sp>
          <p:nvSpPr>
            <p:cNvPr id="136" name="TextBox 135"/>
            <p:cNvSpPr txBox="1"/>
            <p:nvPr/>
          </p:nvSpPr>
          <p:spPr>
            <a:xfrm>
              <a:off x="12877799" y="5105400"/>
              <a:ext cx="265628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(2) curtains #9 @ 12” EW</a:t>
              </a:r>
            </a:p>
            <a:p>
              <a:pPr algn="ctr"/>
              <a:endParaRPr lang="en-US" sz="1600" dirty="0" smtClean="0">
                <a:solidFill>
                  <a:schemeClr val="bg1"/>
                </a:solidFill>
                <a:latin typeface="+mj-lt"/>
              </a:endParaRPr>
            </a:p>
            <a:p>
              <a:pPr algn="ctr"/>
              <a:r>
                <a:rPr lang="en-US" sz="1600" dirty="0" smtClean="0">
                  <a:solidFill>
                    <a:schemeClr val="bg1"/>
                  </a:solidFill>
                  <a:latin typeface="+mj-lt"/>
                </a:rPr>
                <a:t>Shear &amp; Flexural Reinforcing</a:t>
              </a:r>
              <a:endParaRPr lang="en-US" sz="16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7" name="Oval 136"/>
            <p:cNvSpPr/>
            <p:nvPr/>
          </p:nvSpPr>
          <p:spPr>
            <a:xfrm>
              <a:off x="10668000" y="5029200"/>
              <a:ext cx="609600" cy="4572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9" name="Straight Arrow Connector 138"/>
            <p:cNvCxnSpPr/>
            <p:nvPr/>
          </p:nvCxnSpPr>
          <p:spPr>
            <a:xfrm flipH="1">
              <a:off x="11277600" y="5257800"/>
              <a:ext cx="1676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54" name="Group 153"/>
          <p:cNvGrpSpPr/>
          <p:nvPr/>
        </p:nvGrpSpPr>
        <p:grpSpPr>
          <a:xfrm>
            <a:off x="9601200" y="1905794"/>
            <a:ext cx="2209800" cy="4772005"/>
            <a:chOff x="9601200" y="1905794"/>
            <a:chExt cx="2209800" cy="4772005"/>
          </a:xfrm>
        </p:grpSpPr>
        <p:cxnSp>
          <p:nvCxnSpPr>
            <p:cNvPr id="142" name="Straight Arrow Connector 141"/>
            <p:cNvCxnSpPr/>
            <p:nvPr/>
          </p:nvCxnSpPr>
          <p:spPr>
            <a:xfrm rot="5400000">
              <a:off x="7924800" y="4038600"/>
              <a:ext cx="4267200" cy="1588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0" name="TextBox 149"/>
            <p:cNvSpPr txBox="1"/>
            <p:nvPr/>
          </p:nvSpPr>
          <p:spPr>
            <a:xfrm>
              <a:off x="9601200" y="38100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118’</a:t>
              </a:r>
              <a:endPara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cxnSp>
          <p:nvCxnSpPr>
            <p:cNvPr id="151" name="Straight Arrow Connector 150"/>
            <p:cNvCxnSpPr/>
            <p:nvPr/>
          </p:nvCxnSpPr>
          <p:spPr>
            <a:xfrm>
              <a:off x="10059194" y="6629400"/>
              <a:ext cx="1751806" cy="794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3" name="TextBox 152"/>
            <p:cNvSpPr txBox="1"/>
            <p:nvPr/>
          </p:nvSpPr>
          <p:spPr>
            <a:xfrm>
              <a:off x="10591800" y="64008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42’</a:t>
              </a:r>
              <a:endPara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13716000" y="2667794"/>
            <a:ext cx="609600" cy="837406"/>
            <a:chOff x="13716000" y="2667794"/>
            <a:chExt cx="609600" cy="837406"/>
          </a:xfrm>
        </p:grpSpPr>
        <p:cxnSp>
          <p:nvCxnSpPr>
            <p:cNvPr id="155" name="Straight Arrow Connector 154"/>
            <p:cNvCxnSpPr/>
            <p:nvPr/>
          </p:nvCxnSpPr>
          <p:spPr>
            <a:xfrm rot="5400000">
              <a:off x="13297694" y="3086100"/>
              <a:ext cx="837406" cy="794"/>
            </a:xfrm>
            <a:prstGeom prst="straightConnector1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  <a:headEnd type="arrow"/>
              <a:tailEnd type="arrow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sp>
          <p:nvSpPr>
            <p:cNvPr id="158" name="TextBox 157"/>
            <p:cNvSpPr txBox="1"/>
            <p:nvPr/>
          </p:nvSpPr>
          <p:spPr>
            <a:xfrm>
              <a:off x="13716000" y="29718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12”</a:t>
              </a:r>
              <a:endPara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graphicFrame>
        <p:nvGraphicFramePr>
          <p:cNvPr id="160" name="Chart 159"/>
          <p:cNvGraphicFramePr/>
          <p:nvPr/>
        </p:nvGraphicFramePr>
        <p:xfrm>
          <a:off x="18745200" y="2514600"/>
          <a:ext cx="5410200" cy="373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61" name="TextBox 160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82" grpId="0" animBg="1"/>
      <p:bldGraphic spid="160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Preliminary Prototype Feasibility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13639800" y="1862078"/>
            <a:ext cx="3429000" cy="4233922"/>
            <a:chOff x="13639800" y="1862078"/>
            <a:chExt cx="3429000" cy="4233922"/>
          </a:xfrm>
        </p:grpSpPr>
        <p:sp>
          <p:nvSpPr>
            <p:cNvPr id="96" name="TextBox 95"/>
            <p:cNvSpPr txBox="1"/>
            <p:nvPr/>
          </p:nvSpPr>
          <p:spPr>
            <a:xfrm>
              <a:off x="13639800" y="1862078"/>
              <a:ext cx="3429000" cy="31700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CONS</a:t>
              </a:r>
            </a:p>
            <a:p>
              <a:pPr algn="ctr"/>
              <a:endParaRPr lang="en-US" dirty="0" smtClean="0">
                <a:latin typeface="+mj-lt"/>
              </a:endParaRPr>
            </a:p>
            <a:p>
              <a:pPr marL="685800" lvl="1" indent="-228600" algn="ctr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Potentially significant increase in material CO$T to ‘overdesign’</a:t>
              </a:r>
            </a:p>
            <a:p>
              <a:pPr marL="685800" lvl="1" indent="-228600" algn="ctr"/>
              <a:endParaRPr lang="en-US" dirty="0" smtClean="0">
                <a:latin typeface="+mj-lt"/>
              </a:endParaRP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Impossible to ‘pre-engineer’ completely due to multiple assumptions that must be made upfront</a:t>
              </a:r>
            </a:p>
          </p:txBody>
        </p:sp>
        <p:sp>
          <p:nvSpPr>
            <p:cNvPr id="97" name="Down Arrow 96"/>
            <p:cNvSpPr/>
            <p:nvPr/>
          </p:nvSpPr>
          <p:spPr>
            <a:xfrm>
              <a:off x="15087600" y="5181600"/>
              <a:ext cx="609600" cy="9144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9906000" y="1828800"/>
            <a:ext cx="3429000" cy="4267200"/>
            <a:chOff x="9906000" y="1828800"/>
            <a:chExt cx="3429000" cy="4267200"/>
          </a:xfrm>
        </p:grpSpPr>
        <p:sp>
          <p:nvSpPr>
            <p:cNvPr id="95" name="TextBox 94"/>
            <p:cNvSpPr txBox="1"/>
            <p:nvPr/>
          </p:nvSpPr>
          <p:spPr>
            <a:xfrm>
              <a:off x="9906000" y="1828800"/>
              <a:ext cx="3429000" cy="289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+mj-lt"/>
                </a:rPr>
                <a:t>PROS</a:t>
              </a:r>
            </a:p>
            <a:p>
              <a:pPr algn="ctr"/>
              <a:endParaRPr lang="en-US" dirty="0" smtClean="0">
                <a:latin typeface="+mj-lt"/>
              </a:endParaRP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Loading criteria  meets demands of large geographic area</a:t>
              </a:r>
            </a:p>
            <a:p>
              <a:pPr marL="685800" lvl="1" indent="-228600"/>
              <a:endParaRPr lang="en-US" dirty="0" smtClean="0">
                <a:latin typeface="+mj-lt"/>
              </a:endParaRPr>
            </a:p>
            <a:p>
              <a:pPr marL="685800" lvl="1" indent="-228600">
                <a:buFont typeface="Arial" pitchFamily="34" charset="0"/>
                <a:buChar char="•"/>
              </a:pPr>
              <a:r>
                <a:rPr lang="en-US" dirty="0" smtClean="0">
                  <a:latin typeface="+mj-lt"/>
                </a:rPr>
                <a:t>Design capable of having minimal impact on architecture &amp; interiors</a:t>
              </a:r>
            </a:p>
          </p:txBody>
        </p:sp>
        <p:sp>
          <p:nvSpPr>
            <p:cNvPr id="100" name="Down Arrow 99"/>
            <p:cNvSpPr/>
            <p:nvPr/>
          </p:nvSpPr>
          <p:spPr>
            <a:xfrm rot="10800000">
              <a:off x="11430000" y="5181600"/>
              <a:ext cx="609600" cy="914400"/>
            </a:xfrm>
            <a:prstGeom prst="downArrow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18897600" y="1905000"/>
            <a:ext cx="4800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Summary of Assumptions for Prototype</a:t>
            </a:r>
          </a:p>
          <a:p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Wind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V ≤ 120 mph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Closely spaced obstructions nearby</a:t>
            </a:r>
          </a:p>
          <a:p>
            <a:pPr marL="228600" indent="-228600"/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Seismic</a:t>
            </a:r>
          </a:p>
          <a:p>
            <a:pPr marL="685800" lvl="2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Site Class D</a:t>
            </a:r>
          </a:p>
          <a:p>
            <a:pPr marL="685800" lvl="2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SDC-D</a:t>
            </a:r>
          </a:p>
          <a:p>
            <a:pPr marL="228600" lvl="2" indent="-228600"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 marL="228600" lvl="2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Snow</a:t>
            </a:r>
          </a:p>
          <a:p>
            <a:pPr marL="685800" lvl="3" indent="-2286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Ground snow load = 30 </a:t>
            </a:r>
            <a:r>
              <a:rPr lang="en-US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psf</a:t>
            </a: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sp>
        <p:nvSpPr>
          <p:cNvPr id="105" name="TextBox 104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Summary &amp; Next Steps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01200" y="1752600"/>
            <a:ext cx="4038600" cy="4262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1200"/>
              </a:spcAft>
            </a:pP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BREADTH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Design new office suite floors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Embrace upscale design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Provide green roof space for residents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Maintain all existing vertical transportation routes/mechanical shafts &amp; penetrations</a:t>
            </a:r>
          </a:p>
          <a:p>
            <a:pPr marL="692150" lvl="1" indent="-234950"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 marL="234950" indent="-234950">
              <a:spcAft>
                <a:spcPts val="1200"/>
              </a:spcAft>
            </a:pPr>
            <a:r>
              <a:rPr lang="en-U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LIGHTING BREADTH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Innovative conference room lighting design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 marL="234950" indent="-2349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3944600" y="1751141"/>
            <a:ext cx="4191000" cy="48782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1200"/>
              </a:spcAft>
            </a:pP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rPr>
              <a:t>STRUCTURAL DEPTHS </a:t>
            </a:r>
            <a:r>
              <a:rPr lang="en-US" dirty="0" smtClean="0">
                <a:latin typeface="+mj-lt"/>
              </a:rPr>
              <a:t>	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Check original floor design for increased loads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Re-design gravity columns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Re-design transfer girders @ 2</a:t>
            </a:r>
            <a:r>
              <a:rPr lang="en-US" sz="1400" baseline="30000" dirty="0" smtClean="0">
                <a:latin typeface="+mj-lt"/>
              </a:rPr>
              <a:t>nd</a:t>
            </a:r>
            <a:r>
              <a:rPr lang="en-US" sz="1400" dirty="0" smtClean="0">
                <a:latin typeface="+mj-lt"/>
              </a:rPr>
              <a:t> Floor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Develop loading criteria for prototype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Apply loads to original structure &amp; analyze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Shear wall re-design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Develop lateral structural solution that satisfies code requirements with new demands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Maintain original shear wall locations </a:t>
            </a:r>
          </a:p>
          <a:p>
            <a:pPr marL="2286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Evaluate feasibility of the prototype structure</a:t>
            </a:r>
          </a:p>
          <a:p>
            <a:pPr marL="6858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Variables to consider</a:t>
            </a:r>
          </a:p>
          <a:p>
            <a:pPr marL="6858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Cost</a:t>
            </a:r>
          </a:p>
          <a:p>
            <a:pPr marL="234950" indent="-2349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9126200" y="990600"/>
            <a:ext cx="4267200" cy="5843290"/>
            <a:chOff x="19126200" y="1600200"/>
            <a:chExt cx="4267200" cy="5843290"/>
          </a:xfrm>
        </p:grpSpPr>
        <p:sp>
          <p:nvSpPr>
            <p:cNvPr id="35" name="TextBox 34"/>
            <p:cNvSpPr txBox="1"/>
            <p:nvPr/>
          </p:nvSpPr>
          <p:spPr>
            <a:xfrm>
              <a:off x="19202400" y="2057400"/>
              <a:ext cx="4191000" cy="5386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/>
              <a:r>
                <a:rPr lang="en-US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 </a:t>
              </a: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Conference room lighting design</a:t>
              </a:r>
            </a:p>
            <a:p>
              <a:pPr marL="171450" indent="-171450"/>
              <a:endParaRPr lang="en-US" sz="16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pPr marL="171450" indent="-171450"/>
              <a:endParaRPr lang="en-US" sz="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 Re-design of transfer girders</a:t>
              </a:r>
            </a:p>
            <a:p>
              <a:pPr marL="171450" indent="-171450"/>
              <a:endPara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 Perform modal response spectrum analysis &amp; identify if resulting loads are more critical than ELF</a:t>
              </a:r>
            </a:p>
            <a:p>
              <a:pPr marL="171450" indent="-171450"/>
              <a:endPara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pPr marL="628650" lvl="1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Re-design &amp; re-model shear walls based on updated loads</a:t>
              </a:r>
            </a:p>
            <a:p>
              <a:pPr marL="628650" lvl="1" indent="-171450"/>
              <a:endPara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pPr marL="628650" lvl="2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Reinforcement detail @ openings</a:t>
              </a:r>
            </a:p>
            <a:p>
              <a:pPr marL="628650" lvl="2" indent="-171450"/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 </a:t>
              </a:r>
            </a:p>
            <a:p>
              <a:pPr marL="628650" lvl="2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Check drift &amp; modify as necessary</a:t>
              </a:r>
            </a:p>
            <a:p>
              <a:pPr marL="628650" lvl="2" indent="-171450">
                <a:buFont typeface="Wingdings" pitchFamily="2" charset="2"/>
                <a:buChar char="Ø"/>
              </a:pPr>
              <a:endPara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pPr marL="628650" lvl="2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Re-check column design with displacements</a:t>
              </a:r>
            </a:p>
            <a:p>
              <a:pPr marL="628650" lvl="2" indent="-171450">
                <a:buFont typeface="Wingdings" pitchFamily="2" charset="2"/>
                <a:buChar char="Ø"/>
              </a:pPr>
              <a:endParaRPr lang="en-US" sz="1600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  <a:p>
              <a:pPr marL="628650" lvl="2" indent="-171450">
                <a:buFont typeface="Wingdings" pitchFamily="2" charset="2"/>
                <a:buChar char="Ø"/>
              </a:pPr>
              <a:r>
                <a:rPr lang="en-US" sz="1600" dirty="0" smtClean="0">
                  <a:solidFill>
                    <a:schemeClr val="accent4">
                      <a:lumMod val="60000"/>
                      <a:lumOff val="40000"/>
                    </a:schemeClr>
                  </a:solidFill>
                  <a:latin typeface="+mj-lt"/>
                </a:rPr>
                <a:t>Cost analysis of prototype</a:t>
              </a:r>
            </a:p>
            <a:p>
              <a:pPr marL="171450" lvl="1" indent="-171450"/>
              <a:endParaRPr lang="en-US" sz="1600" dirty="0">
                <a:solidFill>
                  <a:schemeClr val="accent4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9126200" y="1600200"/>
              <a:ext cx="2819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NEXT STEPS…</a:t>
              </a:r>
              <a:endParaRPr lang="en-US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" dur="indefinite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7" dur="indefinite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00584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Residence Inn </a:t>
            </a:r>
            <a:r>
              <a:rPr lang="en-US" sz="2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by Marriott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pic>
        <p:nvPicPr>
          <p:cNvPr id="29" name="Picture 28" descr="orfrn_phototour01.jpg"/>
          <p:cNvPicPr>
            <a:picLocks noChangeAspect="1"/>
          </p:cNvPicPr>
          <p:nvPr/>
        </p:nvPicPr>
        <p:blipFill>
          <a:blip r:embed="rId6"/>
          <a:srcRect t="17611"/>
          <a:stretch>
            <a:fillRect/>
          </a:stretch>
        </p:blipFill>
        <p:spPr>
          <a:xfrm>
            <a:off x="19050000" y="2819400"/>
            <a:ext cx="4932218" cy="2819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reflection blurRad="6350" stA="52000" endA="300" endPos="35000" dir="5400000" sy="-100000" algn="bl" rotWithShape="0"/>
          </a:effectLst>
        </p:spPr>
      </p:pic>
      <p:sp>
        <p:nvSpPr>
          <p:cNvPr id="31" name="TextBox 30"/>
          <p:cNvSpPr txBox="1"/>
          <p:nvPr/>
        </p:nvSpPr>
        <p:spPr>
          <a:xfrm>
            <a:off x="9906000" y="1981200"/>
            <a:ext cx="32004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Original Design:</a:t>
            </a:r>
          </a:p>
          <a:p>
            <a:endParaRPr lang="en-US" sz="2000" b="1" i="1" dirty="0" smtClean="0">
              <a:solidFill>
                <a:schemeClr val="accent3">
                  <a:lumMod val="75000"/>
                </a:schemeClr>
              </a:solidFill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Downtown Norfolk, VA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9 Stories  ~ 108’ Ht.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130,000 GSF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160 Guest Suites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$22 Million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Completed January 2009</a:t>
            </a:r>
            <a:endParaRPr lang="en-US" dirty="0">
              <a:latin typeface="+mj-lt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906000" y="1479590"/>
            <a:ext cx="4800600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latin typeface="+mj-lt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All-suite hotel for extended-stay guests</a:t>
            </a:r>
          </a:p>
          <a:p>
            <a:pPr marL="225425" indent="-225425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Fully-equipped kitchens in each suite</a:t>
            </a:r>
          </a:p>
          <a:p>
            <a:r>
              <a:rPr lang="en-US" dirty="0" smtClean="0">
                <a:latin typeface="+mj-lt"/>
              </a:rPr>
              <a:t>  </a:t>
            </a:r>
          </a:p>
          <a:p>
            <a:pPr marL="225425" indent="-225425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Ground floor amenities:</a:t>
            </a:r>
          </a:p>
          <a:p>
            <a:pPr marL="225425" indent="-225425"/>
            <a:endParaRPr lang="en-US" sz="1000" dirty="0" smtClean="0">
              <a:latin typeface="+mj-lt"/>
            </a:endParaRP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Laundry facilities for guests</a:t>
            </a:r>
          </a:p>
          <a:p>
            <a:pPr marL="682625" lvl="1" indent="-225425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Indoor pool / spa / fitness</a:t>
            </a:r>
          </a:p>
          <a:p>
            <a:pPr marL="225425" indent="-225425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25425" indent="-225425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10439400" y="4323463"/>
            <a:ext cx="4267200" cy="6771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“A home away from home.”</a:t>
            </a:r>
          </a:p>
          <a:p>
            <a:pPr algn="ctr"/>
            <a:endParaRPr lang="en-US" dirty="0" smtClean="0">
              <a:latin typeface="+mj-lt"/>
            </a:endParaRPr>
          </a:p>
        </p:txBody>
      </p:sp>
      <p:pic>
        <p:nvPicPr>
          <p:cNvPr id="50" name="Picture 49" descr="orfrn_phototour02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63150" y="4848171"/>
            <a:ext cx="2457450" cy="1705029"/>
          </a:xfrm>
          <a:prstGeom prst="rect">
            <a:avLst/>
          </a:prstGeom>
        </p:spPr>
      </p:pic>
      <p:pic>
        <p:nvPicPr>
          <p:cNvPr id="51" name="Picture 50" descr="orfrn_phototour0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651514" y="4848171"/>
            <a:ext cx="2436086" cy="1690206"/>
          </a:xfrm>
          <a:prstGeom prst="rect">
            <a:avLst/>
          </a:prstGeom>
        </p:spPr>
      </p:pic>
      <p:pic>
        <p:nvPicPr>
          <p:cNvPr id="52" name="Picture 51" descr="orfrn_phototour0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46233" y="1647771"/>
            <a:ext cx="2079767" cy="1442984"/>
          </a:xfrm>
          <a:prstGeom prst="rect">
            <a:avLst/>
          </a:prstGeom>
        </p:spPr>
      </p:pic>
      <p:pic>
        <p:nvPicPr>
          <p:cNvPr id="53" name="Picture 52" descr="orfrn_phototour0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468600" y="3344505"/>
            <a:ext cx="2057400" cy="1427466"/>
          </a:xfrm>
          <a:prstGeom prst="rect">
            <a:avLst/>
          </a:prstGeom>
        </p:spPr>
      </p:pic>
      <p:pic>
        <p:nvPicPr>
          <p:cNvPr id="54" name="Picture 53" descr="orfrn_phototour06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439293" y="5076771"/>
            <a:ext cx="2086707" cy="144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4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144000" y="22860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QUESTIONS?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pic>
        <p:nvPicPr>
          <p:cNvPr id="33" name="Picture 32" descr="Long Seismic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363200" y="1219200"/>
            <a:ext cx="6629400" cy="53391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0" name="5-Point Star 39"/>
          <p:cNvSpPr/>
          <p:nvPr/>
        </p:nvSpPr>
        <p:spPr>
          <a:xfrm>
            <a:off x="12954000" y="48006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5-Point Star 45"/>
          <p:cNvSpPr/>
          <p:nvPr/>
        </p:nvSpPr>
        <p:spPr>
          <a:xfrm>
            <a:off x="12420600" y="28194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5-Point Star 46"/>
          <p:cNvSpPr/>
          <p:nvPr/>
        </p:nvSpPr>
        <p:spPr>
          <a:xfrm>
            <a:off x="12877800" y="34290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5-Point Star 47"/>
          <p:cNvSpPr/>
          <p:nvPr/>
        </p:nvSpPr>
        <p:spPr>
          <a:xfrm>
            <a:off x="14782800" y="48768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5-Point Star 48"/>
          <p:cNvSpPr/>
          <p:nvPr/>
        </p:nvSpPr>
        <p:spPr>
          <a:xfrm>
            <a:off x="14249400" y="35052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5-Point Star 49"/>
          <p:cNvSpPr/>
          <p:nvPr/>
        </p:nvSpPr>
        <p:spPr>
          <a:xfrm>
            <a:off x="13868400" y="50292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5-Point Star 50"/>
          <p:cNvSpPr/>
          <p:nvPr/>
        </p:nvSpPr>
        <p:spPr>
          <a:xfrm>
            <a:off x="13487400" y="40386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5-Point Star 51"/>
          <p:cNvSpPr/>
          <p:nvPr/>
        </p:nvSpPr>
        <p:spPr>
          <a:xfrm>
            <a:off x="14935200" y="37338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5-Point Star 52"/>
          <p:cNvSpPr/>
          <p:nvPr/>
        </p:nvSpPr>
        <p:spPr>
          <a:xfrm>
            <a:off x="15621000" y="32004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12115800" y="38100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5-Point Star 54"/>
          <p:cNvSpPr/>
          <p:nvPr/>
        </p:nvSpPr>
        <p:spPr>
          <a:xfrm>
            <a:off x="13639800" y="33528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5-Point Star 55"/>
          <p:cNvSpPr/>
          <p:nvPr/>
        </p:nvSpPr>
        <p:spPr>
          <a:xfrm>
            <a:off x="15697200" y="40386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5-Point Star 56"/>
          <p:cNvSpPr/>
          <p:nvPr/>
        </p:nvSpPr>
        <p:spPr>
          <a:xfrm>
            <a:off x="15544800" y="5410200"/>
            <a:ext cx="228600" cy="228600"/>
          </a:xfrm>
          <a:prstGeom prst="star5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19126200" y="2057400"/>
            <a:ext cx="4038600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Special thanks to:</a:t>
            </a:r>
          </a:p>
          <a:p>
            <a:endParaRPr lang="en-US" dirty="0" smtClean="0"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Advisor: Dr. Ali Memari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Dr. Andres Lepage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Professor Kevin Parfitt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Holbert Apple Assoc.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LTD Management Co.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JN+A</a:t>
            </a: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Clancy + Theys Construction Co.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AE Faculty &amp; Staff</a:t>
            </a:r>
          </a:p>
          <a:p>
            <a:pPr marL="228600" indent="-228600">
              <a:buFont typeface="Arial" pitchFamily="34" charset="0"/>
              <a:buChar char="•"/>
            </a:pPr>
            <a:endParaRPr lang="en-US" dirty="0" smtClean="0"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Family &amp; Friends</a:t>
            </a: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</p:txBody>
      </p:sp>
      <p:pic>
        <p:nvPicPr>
          <p:cNvPr id="59" name="Picture 58" descr="3D View 2b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17748" t="11111" r="1209" b="30000"/>
          <a:stretch>
            <a:fillRect/>
          </a:stretch>
        </p:blipFill>
        <p:spPr>
          <a:xfrm>
            <a:off x="3690668" y="2590800"/>
            <a:ext cx="5072332" cy="2743200"/>
          </a:xfrm>
          <a:prstGeom prst="rect">
            <a:avLst/>
          </a:prstGeom>
        </p:spPr>
      </p:pic>
      <p:sp>
        <p:nvSpPr>
          <p:cNvPr id="60" name="TextBox 59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Proposal &amp; Goals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9677400" y="2026384"/>
            <a:ext cx="8077200" cy="1631216"/>
            <a:chOff x="9677400" y="2026384"/>
            <a:chExt cx="8077200" cy="1631216"/>
          </a:xfrm>
        </p:grpSpPr>
        <p:sp>
          <p:nvSpPr>
            <p:cNvPr id="28" name="Oval 27"/>
            <p:cNvSpPr/>
            <p:nvPr/>
          </p:nvSpPr>
          <p:spPr>
            <a:xfrm>
              <a:off x="9677400" y="2514600"/>
              <a:ext cx="7620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63200" y="2026384"/>
              <a:ext cx="739140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+mj-lt"/>
              </a:endParaRPr>
            </a:p>
            <a:p>
              <a:pPr algn="ctr"/>
              <a:r>
                <a:rPr lang="en-US" sz="2400" dirty="0" smtClean="0">
                  <a:latin typeface="+mj-lt"/>
                </a:rPr>
                <a:t>Create a new </a:t>
              </a:r>
              <a:r>
                <a:rPr lang="en-US" sz="2400" i="1" dirty="0" smtClean="0">
                  <a:latin typeface="+mj-lt"/>
                </a:rPr>
                <a:t>signature</a:t>
              </a:r>
              <a:r>
                <a:rPr lang="en-US" sz="2400" dirty="0" smtClean="0">
                  <a:latin typeface="+mj-lt"/>
                </a:rPr>
                <a:t> brand for Marriott specifically for the business traveler, adding an </a:t>
              </a:r>
              <a:r>
                <a:rPr lang="en-US" sz="2400" b="1" i="1" u="sng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office suite dimension </a:t>
              </a:r>
              <a:r>
                <a:rPr lang="en-US" sz="2400" dirty="0" smtClean="0">
                  <a:latin typeface="+mj-lt"/>
                </a:rPr>
                <a:t>to hotel-style living.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9829800" y="2590800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1</a:t>
              </a:r>
              <a:endParaRPr 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9677400" y="4148316"/>
            <a:ext cx="8077200" cy="1261884"/>
            <a:chOff x="9677400" y="4148316"/>
            <a:chExt cx="8077200" cy="1261884"/>
          </a:xfrm>
        </p:grpSpPr>
        <p:sp>
          <p:nvSpPr>
            <p:cNvPr id="31" name="Oval 30"/>
            <p:cNvSpPr/>
            <p:nvPr/>
          </p:nvSpPr>
          <p:spPr>
            <a:xfrm>
              <a:off x="9677400" y="4526816"/>
              <a:ext cx="762000" cy="76200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0515600" y="4148316"/>
              <a:ext cx="7239000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dirty="0" smtClean="0">
                <a:latin typeface="+mj-lt"/>
              </a:endParaRPr>
            </a:p>
            <a:p>
              <a:pPr algn="ctr"/>
              <a:r>
                <a:rPr lang="en-US" sz="2400" dirty="0" smtClean="0">
                  <a:latin typeface="+mj-lt"/>
                </a:rPr>
                <a:t>Engineer a </a:t>
              </a:r>
              <a:r>
                <a:rPr lang="en-US" sz="2400" b="1" i="1" u="sng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</a:rPr>
                <a:t>prototype structure</a:t>
              </a:r>
              <a:r>
                <a:rPr lang="en-US" sz="2400" dirty="0" smtClean="0">
                  <a:latin typeface="+mj-lt"/>
                </a:rPr>
                <a:t> that is suitable for numerous locations across the U.S.</a:t>
              </a:r>
              <a:endParaRPr lang="en-US" sz="2400" dirty="0">
                <a:latin typeface="+mj-lt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829800" y="4603016"/>
              <a:ext cx="381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3">
                      <a:lumMod val="75000"/>
                    </a:schemeClr>
                  </a:solidFill>
                  <a:latin typeface="+mj-lt"/>
                </a:rPr>
                <a:t>2</a:t>
              </a:r>
              <a:endParaRPr lang="en-US" sz="3600" b="1" dirty="0">
                <a:solidFill>
                  <a:schemeClr val="accent3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8897600" y="1752600"/>
            <a:ext cx="472440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1200"/>
              </a:spcAft>
            </a:pPr>
            <a:r>
              <a:rPr lang="en-US" dirty="0" smtClean="0">
                <a:latin typeface="+mj-lt"/>
              </a:rPr>
              <a:t>ARCHITECTURAL BREADTH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Design new office suite floors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Embrace upscale design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Provide green roof space for residents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Maintain all existing vertical transportation routes/mechanical shafts &amp; penetrations</a:t>
            </a:r>
          </a:p>
          <a:p>
            <a:pPr marL="692150" lvl="1" indent="-234950"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 marL="234950" indent="-234950">
              <a:spcAft>
                <a:spcPts val="1200"/>
              </a:spcAft>
            </a:pPr>
            <a:r>
              <a:rPr lang="en-US" dirty="0" smtClean="0">
                <a:latin typeface="+mj-lt"/>
              </a:rPr>
              <a:t>LIGHTING BREADTH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Innovative conference room lighting design</a:t>
            </a:r>
          </a:p>
          <a:p>
            <a:pPr marL="234950" indent="-234950">
              <a:spcAft>
                <a:spcPts val="600"/>
              </a:spcAft>
            </a:pPr>
            <a:endParaRPr lang="en-US" dirty="0" smtClean="0">
              <a:latin typeface="+mj-lt"/>
            </a:endParaRPr>
          </a:p>
          <a:p>
            <a:pPr marL="234950" indent="-234950">
              <a:spcAft>
                <a:spcPts val="1200"/>
              </a:spcAft>
            </a:pPr>
            <a:r>
              <a:rPr lang="en-US" dirty="0" smtClean="0">
                <a:latin typeface="+mj-lt"/>
              </a:rPr>
              <a:t>STRUCTURAL DEPTH 	(part 1)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Check original floor design for increased loads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Re-design gravity columns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Re-design transfer girders @ 2</a:t>
            </a:r>
            <a:r>
              <a:rPr lang="en-US" sz="1400" baseline="30000" dirty="0" smtClean="0">
                <a:latin typeface="+mj-lt"/>
              </a:rPr>
              <a:t>nd</a:t>
            </a:r>
            <a:r>
              <a:rPr lang="en-US" sz="1400" dirty="0" smtClean="0">
                <a:latin typeface="+mj-lt"/>
              </a:rPr>
              <a:t> Floor</a:t>
            </a:r>
          </a:p>
          <a:p>
            <a:pPr marL="234950" indent="-2349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8897600" y="3124200"/>
            <a:ext cx="4724400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4950" indent="-234950">
              <a:spcAft>
                <a:spcPts val="1200"/>
              </a:spcAft>
            </a:pPr>
            <a:r>
              <a:rPr lang="en-US" dirty="0" smtClean="0">
                <a:latin typeface="+mj-lt"/>
              </a:rPr>
              <a:t>STRUCTURAL DEPTH	(part 2)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Develop loading criteria for prototype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Apply loads to original structure &amp; analyze</a:t>
            </a:r>
          </a:p>
          <a:p>
            <a:pPr marL="234950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Shear wall re-design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Develop lateral structural solution that satisfies code requirements with new demands</a:t>
            </a:r>
          </a:p>
          <a:p>
            <a:pPr marL="692150" lvl="1" indent="-2349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Maintain original shear wall locations </a:t>
            </a:r>
          </a:p>
          <a:p>
            <a:pPr marL="228600" lvl="1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Evaluate feasibility of the prototype structure</a:t>
            </a:r>
          </a:p>
          <a:p>
            <a:pPr marL="6858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Variables to consider</a:t>
            </a:r>
          </a:p>
          <a:p>
            <a:pPr marL="685800" lvl="2" indent="-22860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400" dirty="0" smtClean="0">
                <a:latin typeface="+mj-lt"/>
              </a:rPr>
              <a:t>Cost</a:t>
            </a:r>
          </a:p>
          <a:p>
            <a:pPr marL="234950" indent="-234950">
              <a:buFont typeface="Arial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9" dur="indefinite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xit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0" grpId="1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Original Structural Design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pic>
        <p:nvPicPr>
          <p:cNvPr id="28" name="Picture 27" descr="floor_systems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r="67944" b="52676"/>
          <a:stretch>
            <a:fillRect/>
          </a:stretch>
        </p:blipFill>
        <p:spPr>
          <a:xfrm>
            <a:off x="14368462" y="1828800"/>
            <a:ext cx="2776538" cy="2290846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10363200" y="1828800"/>
            <a:ext cx="25146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+mj-lt"/>
              </a:rPr>
              <a:t>Floor System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8” slab, typical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22’ max bay size</a:t>
            </a:r>
          </a:p>
          <a:p>
            <a:endParaRPr lang="en-US" dirty="0" smtClean="0">
              <a:latin typeface="+mj-lt"/>
            </a:endParaRPr>
          </a:p>
          <a:p>
            <a:pPr marL="231775" indent="-231775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Most economical</a:t>
            </a:r>
          </a:p>
          <a:p>
            <a:endParaRPr lang="en-US" dirty="0" smtClean="0">
              <a:latin typeface="+mj-lt"/>
            </a:endParaRP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lum bright="-40000"/>
          </a:blip>
          <a:srcRect l="2188" t="42969" r="53437" b="25000"/>
          <a:stretch>
            <a:fillRect/>
          </a:stretch>
        </p:blipFill>
        <p:spPr bwMode="auto">
          <a:xfrm>
            <a:off x="9220200" y="4114800"/>
            <a:ext cx="8915400" cy="25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" name="Picture 31"/>
          <p:cNvPicPr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0000" contrast="40000"/>
          </a:blip>
          <a:srcRect l="26763" t="16923" r="21474" b="19487"/>
          <a:stretch>
            <a:fillRect/>
          </a:stretch>
        </p:blipFill>
        <p:spPr bwMode="auto">
          <a:xfrm>
            <a:off x="18592800" y="1752600"/>
            <a:ext cx="5867400" cy="4505000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4782800" y="4343400"/>
            <a:ext cx="2438400" cy="2209800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9296400" y="3886200"/>
            <a:ext cx="8763000" cy="3124200"/>
            <a:chOff x="9372600" y="2590800"/>
            <a:chExt cx="8763000" cy="3124200"/>
          </a:xfrm>
        </p:grpSpPr>
        <p:cxnSp>
          <p:nvCxnSpPr>
            <p:cNvPr id="136" name="Straight Connector 135"/>
            <p:cNvCxnSpPr/>
            <p:nvPr/>
          </p:nvCxnSpPr>
          <p:spPr>
            <a:xfrm rot="5400000">
              <a:off x="106306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99448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/>
            <p:nvPr/>
          </p:nvCxnSpPr>
          <p:spPr>
            <a:xfrm rot="5400000">
              <a:off x="93337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/>
            <p:nvPr/>
          </p:nvCxnSpPr>
          <p:spPr>
            <a:xfrm rot="5400000">
              <a:off x="11316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/>
            <p:nvPr/>
          </p:nvCxnSpPr>
          <p:spPr>
            <a:xfrm rot="5400000">
              <a:off x="85732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/>
          </p:nvCxnSpPr>
          <p:spPr>
            <a:xfrm rot="5400000">
              <a:off x="8268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/>
            <p:nvPr/>
          </p:nvCxnSpPr>
          <p:spPr>
            <a:xfrm rot="5400000">
              <a:off x="79621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/>
            <p:nvPr/>
          </p:nvCxnSpPr>
          <p:spPr>
            <a:xfrm rot="5400000">
              <a:off x="9030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/>
            <p:nvPr/>
          </p:nvCxnSpPr>
          <p:spPr>
            <a:xfrm rot="5400000">
              <a:off x="15888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5400000">
              <a:off x="154312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/>
            <p:nvPr/>
          </p:nvCxnSpPr>
          <p:spPr>
            <a:xfrm rot="5400000">
              <a:off x="12078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/>
            <p:nvPr/>
          </p:nvCxnSpPr>
          <p:spPr>
            <a:xfrm rot="5400000">
              <a:off x="127627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rot="5400000">
              <a:off x="14745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rot="5400000">
              <a:off x="140596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 rot="5400000">
              <a:off x="134485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161170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164218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9372600" y="5105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9372600" y="42672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9372600" y="4724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9372600" y="48768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9372600" y="40386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/>
            <p:nvPr/>
          </p:nvCxnSpPr>
          <p:spPr>
            <a:xfrm>
              <a:off x="9372600" y="3581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>
              <a:off x="9372600" y="3200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" name="Group 159"/>
          <p:cNvGrpSpPr/>
          <p:nvPr/>
        </p:nvGrpSpPr>
        <p:grpSpPr>
          <a:xfrm>
            <a:off x="9296400" y="3578423"/>
            <a:ext cx="8839200" cy="307777"/>
            <a:chOff x="9296400" y="2286000"/>
            <a:chExt cx="8839200" cy="307777"/>
          </a:xfrm>
        </p:grpSpPr>
        <p:sp>
          <p:nvSpPr>
            <p:cNvPr id="161" name="Oval 160"/>
            <p:cNvSpPr/>
            <p:nvPr/>
          </p:nvSpPr>
          <p:spPr>
            <a:xfrm>
              <a:off x="92964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92964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3" name="Oval 162"/>
            <p:cNvSpPr/>
            <p:nvPr/>
          </p:nvSpPr>
          <p:spPr>
            <a:xfrm>
              <a:off x="10363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10668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Oval 164"/>
            <p:cNvSpPr/>
            <p:nvPr/>
          </p:nvSpPr>
          <p:spPr>
            <a:xfrm>
              <a:off x="11277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Oval 165"/>
            <p:cNvSpPr/>
            <p:nvPr/>
          </p:nvSpPr>
          <p:spPr>
            <a:xfrm>
              <a:off x="9906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Oval 166"/>
            <p:cNvSpPr/>
            <p:nvPr/>
          </p:nvSpPr>
          <p:spPr>
            <a:xfrm>
              <a:off x="9601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9906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C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9601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10668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10363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D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2" name="TextBox 171"/>
            <p:cNvSpPr txBox="1"/>
            <p:nvPr/>
          </p:nvSpPr>
          <p:spPr>
            <a:xfrm>
              <a:off x="112776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F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73" name="Oval 172"/>
            <p:cNvSpPr/>
            <p:nvPr/>
          </p:nvSpPr>
          <p:spPr>
            <a:xfrm>
              <a:off x="153924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Oval 173"/>
            <p:cNvSpPr/>
            <p:nvPr/>
          </p:nvSpPr>
          <p:spPr>
            <a:xfrm>
              <a:off x="147828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/>
            <p:nvPr/>
          </p:nvSpPr>
          <p:spPr>
            <a:xfrm>
              <a:off x="119634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/>
            <p:nvPr/>
          </p:nvSpPr>
          <p:spPr>
            <a:xfrm>
              <a:off x="12649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/>
            <p:nvPr/>
          </p:nvSpPr>
          <p:spPr>
            <a:xfrm>
              <a:off x="14097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/>
            <p:nvPr/>
          </p:nvSpPr>
          <p:spPr>
            <a:xfrm>
              <a:off x="13411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/>
            <p:nvPr/>
          </p:nvSpPr>
          <p:spPr>
            <a:xfrm>
              <a:off x="16764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/>
            <p:nvPr/>
          </p:nvSpPr>
          <p:spPr>
            <a:xfrm>
              <a:off x="16078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TextBox 180"/>
            <p:cNvSpPr txBox="1"/>
            <p:nvPr/>
          </p:nvSpPr>
          <p:spPr>
            <a:xfrm>
              <a:off x="16078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N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2" name="TextBox 181"/>
            <p:cNvSpPr txBox="1"/>
            <p:nvPr/>
          </p:nvSpPr>
          <p:spPr>
            <a:xfrm>
              <a:off x="16764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119634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G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13411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 J 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14097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147828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153924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M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12649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</a:p>
          </p:txBody>
        </p:sp>
        <p:sp>
          <p:nvSpPr>
            <p:cNvPr id="189" name="Oval 188"/>
            <p:cNvSpPr/>
            <p:nvPr/>
          </p:nvSpPr>
          <p:spPr>
            <a:xfrm>
              <a:off x="17221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/>
            <p:nvPr/>
          </p:nvSpPr>
          <p:spPr>
            <a:xfrm>
              <a:off x="174498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/>
            <p:nvPr/>
          </p:nvSpPr>
          <p:spPr>
            <a:xfrm>
              <a:off x="17754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/>
            <p:cNvSpPr txBox="1"/>
            <p:nvPr/>
          </p:nvSpPr>
          <p:spPr>
            <a:xfrm>
              <a:off x="17221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Q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3" name="TextBox 192"/>
            <p:cNvSpPr txBox="1"/>
            <p:nvPr/>
          </p:nvSpPr>
          <p:spPr>
            <a:xfrm>
              <a:off x="174498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94" name="TextBox 193"/>
            <p:cNvSpPr txBox="1"/>
            <p:nvPr/>
          </p:nvSpPr>
          <p:spPr>
            <a:xfrm>
              <a:off x="17754600" y="22860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 S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95" name="Group 194"/>
          <p:cNvGrpSpPr/>
          <p:nvPr/>
        </p:nvGrpSpPr>
        <p:grpSpPr>
          <a:xfrm>
            <a:off x="9144000" y="4309646"/>
            <a:ext cx="228600" cy="2277308"/>
            <a:chOff x="9220200" y="3014246"/>
            <a:chExt cx="228600" cy="2277308"/>
          </a:xfrm>
        </p:grpSpPr>
        <p:sp>
          <p:nvSpPr>
            <p:cNvPr id="196" name="TextBox 195"/>
            <p:cNvSpPr txBox="1"/>
            <p:nvPr/>
          </p:nvSpPr>
          <p:spPr>
            <a:xfrm>
              <a:off x="9220200" y="301424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1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97" name="TextBox 196"/>
            <p:cNvSpPr txBox="1"/>
            <p:nvPr/>
          </p:nvSpPr>
          <p:spPr>
            <a:xfrm>
              <a:off x="9220200" y="34290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3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98" name="TextBox 197"/>
            <p:cNvSpPr txBox="1"/>
            <p:nvPr/>
          </p:nvSpPr>
          <p:spPr>
            <a:xfrm>
              <a:off x="9220200" y="38862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4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99" name="TextBox 198"/>
            <p:cNvSpPr txBox="1"/>
            <p:nvPr/>
          </p:nvSpPr>
          <p:spPr>
            <a:xfrm>
              <a:off x="9220200" y="41148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6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9220200" y="44958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7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9220200" y="469064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8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9220200" y="49530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9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Original Structural Design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0363200" y="1447800"/>
            <a:ext cx="31242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Lateral System</a:t>
            </a:r>
          </a:p>
          <a:p>
            <a:endParaRPr lang="en-US" dirty="0" smtClean="0"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(14) cast-in-place reinforced concrete shear walls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12” thick, typical</a:t>
            </a:r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lum bright="-40000"/>
          </a:blip>
          <a:srcRect l="2188" t="42969" r="53437" b="25000"/>
          <a:stretch>
            <a:fillRect/>
          </a:stretch>
        </p:blipFill>
        <p:spPr bwMode="auto">
          <a:xfrm>
            <a:off x="9220200" y="4114800"/>
            <a:ext cx="8915400" cy="25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2" name="Group 71"/>
          <p:cNvGrpSpPr/>
          <p:nvPr/>
        </p:nvGrpSpPr>
        <p:grpSpPr>
          <a:xfrm>
            <a:off x="9448800" y="4953794"/>
            <a:ext cx="8459788" cy="1218406"/>
            <a:chOff x="9448800" y="4953794"/>
            <a:chExt cx="8459788" cy="1218406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9448800" y="5256212"/>
              <a:ext cx="13716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13030200" y="5484812"/>
              <a:ext cx="10668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5400000">
              <a:off x="12992894" y="5828506"/>
              <a:ext cx="6858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9448800" y="5105400"/>
              <a:ext cx="3048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5400000">
              <a:off x="9296400" y="5410200"/>
              <a:ext cx="9144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>
              <a:off x="9448800" y="5865812"/>
              <a:ext cx="3048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9068991" y="5486003"/>
              <a:ext cx="761206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5400000">
              <a:off x="13983494" y="5904706"/>
              <a:ext cx="5334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14667706" y="5904706"/>
              <a:ext cx="5334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5400000">
              <a:off x="17298194" y="5790406"/>
              <a:ext cx="7620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5400000">
              <a:off x="17641094" y="5676106"/>
              <a:ext cx="5334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17145000" y="5410200"/>
              <a:ext cx="7620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>
              <a:off x="17678400" y="5943600"/>
              <a:ext cx="228600" cy="1588"/>
            </a:xfrm>
            <a:prstGeom prst="line">
              <a:avLst/>
            </a:prstGeom>
            <a:ln w="57150"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73" name="TextBox 72"/>
          <p:cNvSpPr txBox="1"/>
          <p:nvPr/>
        </p:nvSpPr>
        <p:spPr>
          <a:xfrm>
            <a:off x="14097000" y="1447800"/>
            <a:ext cx="34290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Gravity System</a:t>
            </a:r>
          </a:p>
          <a:p>
            <a:endParaRPr lang="en-US" dirty="0" smtClean="0">
              <a:latin typeface="+mj-lt"/>
            </a:endParaRPr>
          </a:p>
          <a:p>
            <a:pPr marL="228600" indent="-228600"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cast-in-place reinforced concrete columns</a:t>
            </a:r>
          </a:p>
          <a:p>
            <a:endParaRPr lang="en-US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latin typeface="+mj-lt"/>
              </a:rPr>
              <a:t>  14” x 30”, typical</a:t>
            </a:r>
          </a:p>
        </p:txBody>
      </p:sp>
      <p:grpSp>
        <p:nvGrpSpPr>
          <p:cNvPr id="134" name="Group 133"/>
          <p:cNvGrpSpPr/>
          <p:nvPr/>
        </p:nvGrpSpPr>
        <p:grpSpPr>
          <a:xfrm>
            <a:off x="9677400" y="4419600"/>
            <a:ext cx="8153400" cy="2057400"/>
            <a:chOff x="9677400" y="4419600"/>
            <a:chExt cx="8153400" cy="2057400"/>
          </a:xfrm>
        </p:grpSpPr>
        <p:sp>
          <p:nvSpPr>
            <p:cNvPr id="74" name="Rectangle 73"/>
            <p:cNvSpPr/>
            <p:nvPr/>
          </p:nvSpPr>
          <p:spPr>
            <a:xfrm>
              <a:off x="9677400" y="4419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0744200" y="4495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00584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0058400" y="4419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14300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0439400" y="4419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07442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07442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1430000" y="5943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04394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11252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00584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7442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0515600" y="61722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9677400" y="61722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14300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1125200" y="4495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1158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1158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21158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14300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17348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>
              <a:off x="13868400" y="6324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/>
            <p:cNvSpPr/>
            <p:nvPr/>
          </p:nvSpPr>
          <p:spPr>
            <a:xfrm>
              <a:off x="13106400" y="6324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34874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/>
            <p:cNvSpPr/>
            <p:nvPr/>
          </p:nvSpPr>
          <p:spPr>
            <a:xfrm>
              <a:off x="134874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14478000" y="6324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134874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/>
            <p:cNvSpPr/>
            <p:nvPr/>
          </p:nvSpPr>
          <p:spPr>
            <a:xfrm>
              <a:off x="121158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128016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128016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/>
            <p:cNvSpPr/>
            <p:nvPr/>
          </p:nvSpPr>
          <p:spPr>
            <a:xfrm>
              <a:off x="128016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8016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/>
            <p:cNvSpPr/>
            <p:nvPr/>
          </p:nvSpPr>
          <p:spPr>
            <a:xfrm>
              <a:off x="134874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41732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41732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148590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48590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/>
            <p:cNvSpPr/>
            <p:nvPr/>
          </p:nvSpPr>
          <p:spPr>
            <a:xfrm>
              <a:off x="15240000" y="6324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/>
            <p:cNvSpPr/>
            <p:nvPr/>
          </p:nvSpPr>
          <p:spPr>
            <a:xfrm>
              <a:off x="148590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/>
            <p:cNvSpPr/>
            <p:nvPr/>
          </p:nvSpPr>
          <p:spPr>
            <a:xfrm>
              <a:off x="141732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/>
            <p:cNvSpPr/>
            <p:nvPr/>
          </p:nvSpPr>
          <p:spPr>
            <a:xfrm>
              <a:off x="155448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Rectangle 115"/>
            <p:cNvSpPr/>
            <p:nvPr/>
          </p:nvSpPr>
          <p:spPr>
            <a:xfrm>
              <a:off x="155448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48590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41732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/>
            <p:cNvSpPr/>
            <p:nvPr/>
          </p:nvSpPr>
          <p:spPr>
            <a:xfrm>
              <a:off x="162306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Rectangle 119"/>
            <p:cNvSpPr/>
            <p:nvPr/>
          </p:nvSpPr>
          <p:spPr>
            <a:xfrm>
              <a:off x="155448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Rectangle 120"/>
            <p:cNvSpPr/>
            <p:nvPr/>
          </p:nvSpPr>
          <p:spPr>
            <a:xfrm>
              <a:off x="155448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Rectangle 121"/>
            <p:cNvSpPr/>
            <p:nvPr/>
          </p:nvSpPr>
          <p:spPr>
            <a:xfrm>
              <a:off x="162306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Rectangle 122"/>
            <p:cNvSpPr/>
            <p:nvPr/>
          </p:nvSpPr>
          <p:spPr>
            <a:xfrm>
              <a:off x="162306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Rectangle 123"/>
            <p:cNvSpPr/>
            <p:nvPr/>
          </p:nvSpPr>
          <p:spPr>
            <a:xfrm>
              <a:off x="162306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124"/>
            <p:cNvSpPr/>
            <p:nvPr/>
          </p:nvSpPr>
          <p:spPr>
            <a:xfrm>
              <a:off x="16916400" y="5562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125"/>
            <p:cNvSpPr/>
            <p:nvPr/>
          </p:nvSpPr>
          <p:spPr>
            <a:xfrm>
              <a:off x="166116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126"/>
            <p:cNvSpPr/>
            <p:nvPr/>
          </p:nvSpPr>
          <p:spPr>
            <a:xfrm>
              <a:off x="16916400" y="59436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127"/>
            <p:cNvSpPr/>
            <p:nvPr/>
          </p:nvSpPr>
          <p:spPr>
            <a:xfrm>
              <a:off x="17221200" y="6019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16916400" y="48768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17297400" y="51054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6916400" y="45720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131"/>
            <p:cNvSpPr/>
            <p:nvPr/>
          </p:nvSpPr>
          <p:spPr>
            <a:xfrm>
              <a:off x="17297400" y="4724400"/>
              <a:ext cx="76200" cy="1524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132"/>
            <p:cNvSpPr/>
            <p:nvPr/>
          </p:nvSpPr>
          <p:spPr>
            <a:xfrm>
              <a:off x="17678400" y="5257800"/>
              <a:ext cx="152400" cy="76200"/>
            </a:xfrm>
            <a:prstGeom prst="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677400" y="2286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…a new </a:t>
            </a:r>
            <a:r>
              <a:rPr lang="en-US" sz="36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Executive</a:t>
            </a:r>
            <a:r>
              <a:rPr lang="en-US" sz="36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 Residence Inn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9906000" y="2819400"/>
            <a:ext cx="7467600" cy="3276600"/>
            <a:chOff x="9982200" y="2819400"/>
            <a:chExt cx="7467600" cy="3276600"/>
          </a:xfrm>
        </p:grpSpPr>
        <p:pic>
          <p:nvPicPr>
            <p:cNvPr id="31" name="Picture 30" descr="3D View 2b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7748" t="28889" r="1209" b="30000"/>
            <a:stretch>
              <a:fillRect/>
            </a:stretch>
          </p:blipFill>
          <p:spPr>
            <a:xfrm>
              <a:off x="9982200" y="3276600"/>
              <a:ext cx="7467600" cy="2819400"/>
            </a:xfrm>
            <a:prstGeom prst="rect">
              <a:avLst/>
            </a:prstGeom>
          </p:spPr>
        </p:pic>
        <p:pic>
          <p:nvPicPr>
            <p:cNvPr id="35" name="Picture 34" descr="3D View 2b.jpg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</a:blip>
            <a:srcRect l="17748" t="11111" r="1209" b="73333"/>
            <a:stretch>
              <a:fillRect/>
            </a:stretch>
          </p:blipFill>
          <p:spPr>
            <a:xfrm>
              <a:off x="9982200" y="2819400"/>
              <a:ext cx="7467600" cy="1066800"/>
            </a:xfrm>
            <a:prstGeom prst="rect">
              <a:avLst/>
            </a:prstGeom>
          </p:spPr>
        </p:pic>
      </p:grpSp>
      <p:pic>
        <p:nvPicPr>
          <p:cNvPr id="36" name="Picture 35" descr="3D View 2b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l="17748" t="11111" r="1209" b="30000"/>
          <a:stretch>
            <a:fillRect/>
          </a:stretch>
        </p:blipFill>
        <p:spPr>
          <a:xfrm>
            <a:off x="9906000" y="2057400"/>
            <a:ext cx="7467600" cy="4038600"/>
          </a:xfrm>
          <a:prstGeom prst="rect">
            <a:avLst/>
          </a:prstGeom>
        </p:spPr>
      </p:pic>
      <p:cxnSp>
        <p:nvCxnSpPr>
          <p:cNvPr id="33" name="Straight Connector 32"/>
          <p:cNvCxnSpPr/>
          <p:nvPr/>
        </p:nvCxnSpPr>
        <p:spPr>
          <a:xfrm>
            <a:off x="9601200" y="3124200"/>
            <a:ext cx="8001000" cy="1588"/>
          </a:xfrm>
          <a:prstGeom prst="line">
            <a:avLst/>
          </a:prstGeom>
          <a:ln w="38100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9829800" y="5791200"/>
            <a:ext cx="7696200" cy="1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rot="5400000">
            <a:off x="16040497" y="4457303"/>
            <a:ext cx="2667000" cy="794"/>
          </a:xfrm>
          <a:prstGeom prst="straightConnector1">
            <a:avLst/>
          </a:prstGeom>
          <a:ln w="19050">
            <a:solidFill>
              <a:schemeClr val="tx2">
                <a:lumMod val="7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17373600" y="4191000"/>
            <a:ext cx="609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108’</a:t>
            </a:r>
            <a:endParaRPr lang="en-US" sz="14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grpSp>
        <p:nvGrpSpPr>
          <p:cNvPr id="55" name="Group 54"/>
          <p:cNvGrpSpPr/>
          <p:nvPr/>
        </p:nvGrpSpPr>
        <p:grpSpPr>
          <a:xfrm>
            <a:off x="17373600" y="2286000"/>
            <a:ext cx="609600" cy="837406"/>
            <a:chOff x="17449800" y="2286000"/>
            <a:chExt cx="609600" cy="837406"/>
          </a:xfrm>
        </p:grpSpPr>
        <p:cxnSp>
          <p:nvCxnSpPr>
            <p:cNvPr id="49" name="Straight Arrow Connector 48"/>
            <p:cNvCxnSpPr/>
            <p:nvPr/>
          </p:nvCxnSpPr>
          <p:spPr>
            <a:xfrm rot="5400000">
              <a:off x="17031494" y="2704306"/>
              <a:ext cx="837406" cy="794"/>
            </a:xfrm>
            <a:prstGeom prst="straightConnector1">
              <a:avLst/>
            </a:prstGeom>
            <a:ln w="19050">
              <a:solidFill>
                <a:schemeClr val="tx2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17526000" y="2587823"/>
              <a:ext cx="5334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2">
                      <a:lumMod val="75000"/>
                    </a:schemeClr>
                  </a:solidFill>
                  <a:latin typeface="+mj-lt"/>
                </a:rPr>
                <a:t>24’</a:t>
              </a:r>
              <a:endParaRPr lang="en-US" sz="1400" b="1" dirty="0">
                <a:solidFill>
                  <a:schemeClr val="tx2">
                    <a:lumMod val="75000"/>
                  </a:schemeClr>
                </a:solidFill>
                <a:latin typeface="+mj-lt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12268200" y="5943600"/>
            <a:ext cx="2971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>
                <a:latin typeface="+mj-lt"/>
              </a:rPr>
              <a:t>South Elevation</a:t>
            </a:r>
            <a:endParaRPr lang="en-US" i="1" dirty="0">
              <a:latin typeface="+mj-lt"/>
            </a:endParaRPr>
          </a:p>
        </p:txBody>
      </p:sp>
      <p:pic>
        <p:nvPicPr>
          <p:cNvPr id="40" name="Picture 39" descr="3D View 2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7D8383"/>
              </a:clrFrom>
              <a:clrTo>
                <a:srgbClr val="7D8383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1111" b="5556"/>
          <a:stretch>
            <a:fillRect/>
          </a:stretch>
        </p:blipFill>
        <p:spPr>
          <a:xfrm>
            <a:off x="18440400" y="2133600"/>
            <a:ext cx="5631315" cy="3917762"/>
          </a:xfrm>
          <a:prstGeom prst="rect">
            <a:avLst/>
          </a:prstGeom>
        </p:spPr>
      </p:pic>
      <p:grpSp>
        <p:nvGrpSpPr>
          <p:cNvPr id="52" name="Group 51"/>
          <p:cNvGrpSpPr/>
          <p:nvPr/>
        </p:nvGrpSpPr>
        <p:grpSpPr>
          <a:xfrm>
            <a:off x="9296400" y="2401669"/>
            <a:ext cx="1905000" cy="2207062"/>
            <a:chOff x="9296400" y="2401669"/>
            <a:chExt cx="1905000" cy="2207062"/>
          </a:xfrm>
        </p:grpSpPr>
        <p:sp>
          <p:nvSpPr>
            <p:cNvPr id="48" name="TextBox 47"/>
            <p:cNvSpPr txBox="1"/>
            <p:nvPr/>
          </p:nvSpPr>
          <p:spPr>
            <a:xfrm>
              <a:off x="9296400" y="2401669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Office</a:t>
              </a:r>
            </a:p>
            <a:p>
              <a:r>
                <a:rPr lang="en-US" dirty="0" smtClean="0">
                  <a:latin typeface="+mj-lt"/>
                </a:rPr>
                <a:t>Suites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9296400" y="3962400"/>
              <a:ext cx="1905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Hotel</a:t>
              </a:r>
            </a:p>
            <a:p>
              <a:r>
                <a:rPr lang="en-US" dirty="0" smtClean="0">
                  <a:latin typeface="+mj-lt"/>
                </a:rPr>
                <a:t>Suites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59" name="Snip Single Corner Rectangle 58"/>
          <p:cNvSpPr/>
          <p:nvPr/>
        </p:nvSpPr>
        <p:spPr>
          <a:xfrm rot="21426747" flipH="1">
            <a:off x="19354077" y="2965940"/>
            <a:ext cx="2134729" cy="538926"/>
          </a:xfrm>
          <a:prstGeom prst="snip1Rect">
            <a:avLst>
              <a:gd name="adj" fmla="val 50000"/>
            </a:avLst>
          </a:prstGeom>
          <a:scene3d>
            <a:camera prst="isometricOffAxis1Top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rapezoid 59"/>
          <p:cNvSpPr/>
          <p:nvPr/>
        </p:nvSpPr>
        <p:spPr>
          <a:xfrm rot="3969698" flipH="1" flipV="1">
            <a:off x="23156728" y="2607112"/>
            <a:ext cx="132350" cy="208270"/>
          </a:xfrm>
          <a:prstGeom prst="trapezoid">
            <a:avLst/>
          </a:prstGeom>
          <a:scene3d>
            <a:camera prst="isometricOffAxis1Right"/>
            <a:lightRig rig="threePt" dir="t"/>
          </a:scene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sp>
        <p:nvSpPr>
          <p:cNvPr id="40" name="Left-Right Arrow 39"/>
          <p:cNvSpPr/>
          <p:nvPr/>
        </p:nvSpPr>
        <p:spPr>
          <a:xfrm>
            <a:off x="10134600" y="4953000"/>
            <a:ext cx="2667000" cy="685800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14401800" y="4419600"/>
            <a:ext cx="1524000" cy="220980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/>
          <p:cNvGrpSpPr/>
          <p:nvPr/>
        </p:nvGrpSpPr>
        <p:grpSpPr>
          <a:xfrm>
            <a:off x="11277600" y="1447800"/>
            <a:ext cx="4648200" cy="3048000"/>
            <a:chOff x="11277600" y="1447800"/>
            <a:chExt cx="4648200" cy="3048000"/>
          </a:xfrm>
        </p:grpSpPr>
        <p:sp>
          <p:nvSpPr>
            <p:cNvPr id="47" name="Rectangle 46"/>
            <p:cNvSpPr/>
            <p:nvPr/>
          </p:nvSpPr>
          <p:spPr>
            <a:xfrm>
              <a:off x="11277600" y="2209800"/>
              <a:ext cx="2286000" cy="2286000"/>
            </a:xfrm>
            <a:prstGeom prst="rect">
              <a:avLst/>
            </a:prstGeom>
            <a:gradFill>
              <a:gsLst>
                <a:gs pos="20000">
                  <a:schemeClr val="accent5">
                    <a:tint val="9000"/>
                  </a:schemeClr>
                </a:gs>
                <a:gs pos="100000">
                  <a:schemeClr val="accent5">
                    <a:tint val="70000"/>
                    <a:satMod val="100000"/>
                  </a:schemeClr>
                </a:gs>
              </a:gsLst>
              <a:path path="circle">
                <a:fillToRect l="-15000" t="-15000" r="115000" b="115000"/>
              </a:path>
            </a:gradFill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3563600" y="1447800"/>
              <a:ext cx="2362200" cy="3048000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0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lum bright="-30000"/>
          </a:blip>
          <a:srcRect l="60625" t="14844" r="10000" b="12500"/>
          <a:stretch>
            <a:fillRect/>
          </a:stretch>
        </p:blipFill>
        <p:spPr bwMode="auto">
          <a:xfrm>
            <a:off x="10896600" y="1371600"/>
            <a:ext cx="5486400" cy="5428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9677400" y="191869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3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Office Level Floor Plans</a:t>
            </a:r>
            <a:endParaRPr lang="en-US" sz="3600" b="1" i="1" dirty="0" smtClean="0">
              <a:solidFill>
                <a:schemeClr val="accent2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52" name="Group 51"/>
          <p:cNvGrpSpPr/>
          <p:nvPr/>
        </p:nvGrpSpPr>
        <p:grpSpPr>
          <a:xfrm>
            <a:off x="9296400" y="2057400"/>
            <a:ext cx="14020800" cy="4261574"/>
            <a:chOff x="9296400" y="2063026"/>
            <a:chExt cx="14020800" cy="4261574"/>
          </a:xfrm>
        </p:grpSpPr>
        <p:pic>
          <p:nvPicPr>
            <p:cNvPr id="37" name="Picture 6"/>
            <p:cNvPicPr>
              <a:picLocks noChangeAspect="1" noChangeArrowheads="1"/>
            </p:cNvPicPr>
            <p:nvPr/>
          </p:nvPicPr>
          <p:blipFill>
            <a:blip r:embed="rId6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rcRect l="1250" t="33594" r="52188" b="36719"/>
            <a:stretch>
              <a:fillRect/>
            </a:stretch>
          </p:blipFill>
          <p:spPr bwMode="auto">
            <a:xfrm>
              <a:off x="9296400" y="2063026"/>
              <a:ext cx="14020800" cy="3575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1" name="TextBox 50"/>
            <p:cNvSpPr txBox="1"/>
            <p:nvPr/>
          </p:nvSpPr>
          <p:spPr>
            <a:xfrm>
              <a:off x="12877800" y="5943600"/>
              <a:ext cx="20574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 smtClean="0">
                  <a:latin typeface="+mj-lt"/>
                </a:rPr>
                <a:t>11</a:t>
              </a:r>
              <a:r>
                <a:rPr lang="en-US" i="1" baseline="30000" dirty="0" smtClean="0">
                  <a:latin typeface="+mj-lt"/>
                </a:rPr>
                <a:t>th</a:t>
              </a:r>
              <a:r>
                <a:rPr lang="en-US" i="1" dirty="0" smtClean="0">
                  <a:latin typeface="+mj-lt"/>
                </a:rPr>
                <a:t> Floor Plan</a:t>
              </a:r>
              <a:endParaRPr lang="en-US" i="1" dirty="0">
                <a:latin typeface="+mj-lt"/>
              </a:endParaRPr>
            </a:p>
          </p:txBody>
        </p:sp>
      </p:grpSp>
      <p:sp>
        <p:nvSpPr>
          <p:cNvPr id="53" name="Rectangle 52"/>
          <p:cNvSpPr/>
          <p:nvPr/>
        </p:nvSpPr>
        <p:spPr>
          <a:xfrm>
            <a:off x="12573000" y="2286000"/>
            <a:ext cx="1447800" cy="1524000"/>
          </a:xfrm>
          <a:prstGeom prst="rect">
            <a:avLst/>
          </a:prstGeom>
          <a:noFill/>
          <a:ln w="57150">
            <a:solidFill>
              <a:schemeClr val="accent1">
                <a:lumMod val="60000"/>
                <a:lumOff val="4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xit" presetSubtype="2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(6*min(max(ppt_w*ppt_h,.3),1)-7.4)/-.7*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(6*min(max(ppt_w*ppt_h,.3),1)-7.4)/-.7*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 animBg="1"/>
      <p:bldP spid="53" grpId="0" animBg="1"/>
      <p:bldP spid="5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Gravity Loads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11353800" y="1524000"/>
          <a:ext cx="4876800" cy="2743200"/>
        </p:xfrm>
        <a:graphic>
          <a:graphicData uri="http://schemas.openxmlformats.org/drawingml/2006/table">
            <a:tbl>
              <a:tblPr/>
              <a:tblGrid>
                <a:gridCol w="1153957"/>
                <a:gridCol w="818938"/>
                <a:gridCol w="868569"/>
                <a:gridCol w="943019"/>
                <a:gridCol w="1092317"/>
              </a:tblGrid>
              <a:tr h="420031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latin typeface="Eras Demi ITC"/>
                        </a:rPr>
                        <a:t>                                 Revised Gravity Loads </a:t>
                      </a:r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latin typeface="Eras Demi ITC"/>
                        </a:rPr>
                        <a:t>(psf)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latin typeface="Eras Demi ITC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537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4741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Location</a:t>
                      </a: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Eras Bold ITC" pitchFamily="34" charset="0"/>
                        </a:rPr>
                        <a:t>Dead                                               </a:t>
                      </a: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Eras Bold ITC" pitchFamily="34" charset="0"/>
                        </a:rPr>
                        <a:t> (Incl. Self-Wt. of Slab)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latin typeface="Eras Bold ITC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latin typeface="Eras Bold ITC" pitchFamily="34" charset="0"/>
                        </a:rPr>
                        <a:t>Live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BE9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937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Bold ITC" pitchFamily="34" charset="0"/>
                        </a:rPr>
                        <a:t>Original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Bold ITC" pitchFamily="34" charset="0"/>
                        </a:rPr>
                        <a:t>New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Bold ITC" pitchFamily="34" charset="0"/>
                        </a:rPr>
                        <a:t>Original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Bold ITC" pitchFamily="34" charset="0"/>
                        </a:rPr>
                        <a:t>New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Eras Light ITC"/>
                        </a:rPr>
                        <a:t>Roof     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Eras Light ITC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Light ITC"/>
                        </a:rPr>
                        <a:t>135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Light ITC"/>
                        </a:rPr>
                        <a:t>135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Light ITC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Light ITC"/>
                        </a:rPr>
                        <a:t>30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Eras Light ITC"/>
                        </a:rPr>
                        <a:t>11th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Eras Light ITC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150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Eras Light ITC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Eras Demi ITC" pitchFamily="34" charset="0"/>
                        </a:rPr>
                        <a:t>50/80/100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581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latin typeface="Eras Light ITC"/>
                        </a:rPr>
                        <a:t>10th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Eras Light ITC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Eras Light ITC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Eras Light ITC"/>
                        </a:rPr>
                        <a:t>195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Eras Light ITC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Eras Demi ITC" pitchFamily="34" charset="0"/>
                        </a:rPr>
                        <a:t>50/80/100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BE97"/>
                    </a:solidFill>
                  </a:tcPr>
                </a:tc>
              </a:tr>
              <a:tr h="434607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Typical Floors                 2nd - </a:t>
                      </a:r>
                      <a:r>
                        <a:rPr lang="en-US" sz="1100" b="0" i="0" u="none" strike="noStrike" dirty="0" smtClean="0">
                          <a:solidFill>
                            <a:schemeClr val="tx1"/>
                          </a:solidFill>
                          <a:latin typeface="Eras Light ITC"/>
                        </a:rPr>
                        <a:t>9th</a:t>
                      </a:r>
                      <a:endParaRPr lang="en-US" sz="1100" b="0" i="0" u="none" strike="noStrike" dirty="0">
                        <a:solidFill>
                          <a:schemeClr val="tx1"/>
                        </a:solidFill>
                        <a:latin typeface="Eras Light ITC"/>
                      </a:endParaRPr>
                    </a:p>
                  </a:txBody>
                  <a:tcPr marL="9525" marR="9525" marT="9525" marB="0" anchor="ctr">
                    <a:lnL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125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40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chemeClr val="tx1"/>
                          </a:solidFill>
                          <a:latin typeface="Eras Light ITC"/>
                        </a:rPr>
                        <a:t>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75" name="Group 74"/>
          <p:cNvGrpSpPr/>
          <p:nvPr/>
        </p:nvGrpSpPr>
        <p:grpSpPr>
          <a:xfrm>
            <a:off x="9601200" y="4876800"/>
            <a:ext cx="1219200" cy="1295400"/>
            <a:chOff x="15468600" y="4114800"/>
            <a:chExt cx="1524000" cy="1295400"/>
          </a:xfrm>
        </p:grpSpPr>
        <p:sp>
          <p:nvSpPr>
            <p:cNvPr id="71" name="Rectangle 70"/>
            <p:cNvSpPr/>
            <p:nvPr/>
          </p:nvSpPr>
          <p:spPr>
            <a:xfrm>
              <a:off x="15544800" y="4114800"/>
              <a:ext cx="495300" cy="381000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5544800" y="4572000"/>
              <a:ext cx="495300" cy="38100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544800" y="5029200"/>
              <a:ext cx="495300" cy="3810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5468600" y="4114800"/>
              <a:ext cx="1524000" cy="12464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400" dirty="0" smtClean="0">
                  <a:latin typeface="+mj-lt"/>
                </a:rPr>
                <a:t> 50  PSF</a:t>
              </a:r>
            </a:p>
            <a:p>
              <a:endParaRPr lang="en-US" sz="1400" dirty="0" smtClean="0">
                <a:latin typeface="+mj-lt"/>
              </a:endParaRPr>
            </a:p>
            <a:p>
              <a:r>
                <a:rPr lang="en-US" sz="1400" dirty="0" smtClean="0">
                  <a:latin typeface="+mj-lt"/>
                </a:rPr>
                <a:t> 80  PSF</a:t>
              </a:r>
            </a:p>
            <a:p>
              <a:endParaRPr lang="en-US" sz="1400" dirty="0" smtClean="0">
                <a:latin typeface="+mj-lt"/>
              </a:endParaRPr>
            </a:p>
            <a:p>
              <a:r>
                <a:rPr lang="en-US" sz="1400" dirty="0" smtClean="0">
                  <a:latin typeface="+mj-lt"/>
                </a:rPr>
                <a:t>100 PSF</a:t>
              </a:r>
              <a:endParaRPr lang="en-US" sz="1400" dirty="0">
                <a:latin typeface="+mj-lt"/>
              </a:endParaRPr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10591800" y="4572000"/>
            <a:ext cx="7408334" cy="1905000"/>
            <a:chOff x="10574866" y="4572000"/>
            <a:chExt cx="7408334" cy="1905000"/>
          </a:xfrm>
        </p:grpSpPr>
        <p:grpSp>
          <p:nvGrpSpPr>
            <p:cNvPr id="70" name="Group 69"/>
            <p:cNvGrpSpPr/>
            <p:nvPr/>
          </p:nvGrpSpPr>
          <p:grpSpPr>
            <a:xfrm>
              <a:off x="10574866" y="4572000"/>
              <a:ext cx="7408334" cy="1905000"/>
              <a:chOff x="10058400" y="1600200"/>
              <a:chExt cx="7408334" cy="1905000"/>
            </a:xfrm>
          </p:grpSpPr>
          <p:pic>
            <p:nvPicPr>
              <p:cNvPr id="10241" name="Picture 1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EFCF0"/>
                  </a:clrFrom>
                  <a:clrTo>
                    <a:srgbClr val="FEFCF0">
                      <a:alpha val="0"/>
                    </a:srgbClr>
                  </a:clrTo>
                </a:clrChange>
                <a:lum bright="-40000"/>
              </a:blip>
              <a:srcRect l="3438" t="39063" r="52812" b="32812"/>
              <a:stretch>
                <a:fillRect/>
              </a:stretch>
            </p:blipFill>
            <p:spPr bwMode="auto">
              <a:xfrm>
                <a:off x="10058400" y="1600200"/>
                <a:ext cx="7408334" cy="1905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47" name="Rectangle 46"/>
              <p:cNvSpPr/>
              <p:nvPr/>
            </p:nvSpPr>
            <p:spPr>
              <a:xfrm>
                <a:off x="10287000" y="1676400"/>
                <a:ext cx="457200" cy="6858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10744200" y="1752600"/>
                <a:ext cx="3048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11049000" y="1828800"/>
                <a:ext cx="609600" cy="533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11658600" y="1905000"/>
                <a:ext cx="45720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12039600" y="1828800"/>
                <a:ext cx="762000" cy="533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Rectangle 51"/>
              <p:cNvSpPr/>
              <p:nvPr/>
            </p:nvSpPr>
            <p:spPr>
              <a:xfrm>
                <a:off x="13182600" y="1828800"/>
                <a:ext cx="762000" cy="533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15544800" y="1828800"/>
                <a:ext cx="762000" cy="533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Rectangle 53"/>
              <p:cNvSpPr/>
              <p:nvPr/>
            </p:nvSpPr>
            <p:spPr>
              <a:xfrm>
                <a:off x="14325600" y="1828800"/>
                <a:ext cx="762000" cy="5334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13868400" y="1905000"/>
                <a:ext cx="45720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12801600" y="1905000"/>
                <a:ext cx="45720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Rectangle 56"/>
              <p:cNvSpPr/>
              <p:nvPr/>
            </p:nvSpPr>
            <p:spPr>
              <a:xfrm>
                <a:off x="15087600" y="1905000"/>
                <a:ext cx="45720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Rectangle 57"/>
              <p:cNvSpPr/>
              <p:nvPr/>
            </p:nvSpPr>
            <p:spPr>
              <a:xfrm>
                <a:off x="16306800" y="1905000"/>
                <a:ext cx="228600" cy="457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16535400" y="1981200"/>
                <a:ext cx="304800" cy="3810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Rectangle 59"/>
              <p:cNvSpPr/>
              <p:nvPr/>
            </p:nvSpPr>
            <p:spPr>
              <a:xfrm>
                <a:off x="10134600" y="2286000"/>
                <a:ext cx="6705600" cy="228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Rectangle 60"/>
              <p:cNvSpPr/>
              <p:nvPr/>
            </p:nvSpPr>
            <p:spPr>
              <a:xfrm>
                <a:off x="10134600" y="2438400"/>
                <a:ext cx="7086600" cy="228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12344400" y="2667000"/>
                <a:ext cx="990600" cy="6096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Rectangle 62"/>
              <p:cNvSpPr/>
              <p:nvPr/>
            </p:nvSpPr>
            <p:spPr>
              <a:xfrm>
                <a:off x="13258800" y="2667000"/>
                <a:ext cx="762000" cy="8382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Rectangle 63"/>
              <p:cNvSpPr/>
              <p:nvPr/>
            </p:nvSpPr>
            <p:spPr>
              <a:xfrm>
                <a:off x="14020800" y="2667000"/>
                <a:ext cx="457200" cy="60960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Rectangle 64"/>
              <p:cNvSpPr/>
              <p:nvPr/>
            </p:nvSpPr>
            <p:spPr>
              <a:xfrm>
                <a:off x="14401800" y="2667000"/>
                <a:ext cx="381000" cy="838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16992600" y="2590800"/>
                <a:ext cx="381000" cy="5334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0134600" y="2514600"/>
                <a:ext cx="304800" cy="4572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/>
              <p:cNvSpPr/>
              <p:nvPr/>
            </p:nvSpPr>
            <p:spPr>
              <a:xfrm>
                <a:off x="10439400" y="2667000"/>
                <a:ext cx="1905000" cy="1524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4782800" y="2667000"/>
                <a:ext cx="2209800" cy="152400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77" name="TextBox 76"/>
            <p:cNvSpPr txBox="1"/>
            <p:nvPr/>
          </p:nvSpPr>
          <p:spPr>
            <a:xfrm>
              <a:off x="13470466" y="5300246"/>
              <a:ext cx="1524000" cy="5078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latin typeface="+mj-lt"/>
                </a:rPr>
                <a:t>11</a:t>
              </a:r>
              <a:r>
                <a:rPr lang="en-US" sz="1600" baseline="30000" dirty="0" smtClean="0">
                  <a:latin typeface="+mj-lt"/>
                </a:rPr>
                <a:t>th</a:t>
              </a:r>
              <a:r>
                <a:rPr lang="en-US" sz="1600" dirty="0" smtClean="0">
                  <a:latin typeface="+mj-lt"/>
                </a:rPr>
                <a:t> Floor</a:t>
              </a:r>
            </a:p>
            <a:p>
              <a:pPr algn="ctr"/>
              <a:r>
                <a:rPr lang="en-US" sz="1100" dirty="0" smtClean="0">
                  <a:latin typeface="+mj-lt"/>
                </a:rPr>
                <a:t>(10” slab)</a:t>
              </a:r>
              <a:endParaRPr lang="en-US" sz="1100" dirty="0">
                <a:latin typeface="+mj-lt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4249400" y="2057400"/>
            <a:ext cx="1905000" cy="21336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Group 111"/>
          <p:cNvGrpSpPr/>
          <p:nvPr/>
        </p:nvGrpSpPr>
        <p:grpSpPr>
          <a:xfrm>
            <a:off x="10591800" y="4572000"/>
            <a:ext cx="7408334" cy="1905000"/>
            <a:chOff x="10591800" y="4572000"/>
            <a:chExt cx="7408334" cy="1905000"/>
          </a:xfrm>
        </p:grpSpPr>
        <p:sp>
          <p:nvSpPr>
            <p:cNvPr id="110" name="Rectangle 109"/>
            <p:cNvSpPr/>
            <p:nvPr/>
          </p:nvSpPr>
          <p:spPr>
            <a:xfrm>
              <a:off x="15240000" y="6096000"/>
              <a:ext cx="16002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/>
            <p:cNvSpPr/>
            <p:nvPr/>
          </p:nvSpPr>
          <p:spPr>
            <a:xfrm>
              <a:off x="10896600" y="5791200"/>
              <a:ext cx="762000" cy="533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0" name="Group 79"/>
            <p:cNvGrpSpPr/>
            <p:nvPr/>
          </p:nvGrpSpPr>
          <p:grpSpPr>
            <a:xfrm>
              <a:off x="10591800" y="4572000"/>
              <a:ext cx="7408334" cy="1905000"/>
              <a:chOff x="10574866" y="4572000"/>
              <a:chExt cx="7408334" cy="1905000"/>
            </a:xfrm>
          </p:grpSpPr>
          <p:grpSp>
            <p:nvGrpSpPr>
              <p:cNvPr id="81" name="Group 69"/>
              <p:cNvGrpSpPr/>
              <p:nvPr/>
            </p:nvGrpSpPr>
            <p:grpSpPr>
              <a:xfrm>
                <a:off x="10574866" y="4572000"/>
                <a:ext cx="7408334" cy="1905000"/>
                <a:chOff x="10058400" y="1600200"/>
                <a:chExt cx="7408334" cy="1905000"/>
              </a:xfrm>
            </p:grpSpPr>
            <p:pic>
              <p:nvPicPr>
                <p:cNvPr id="83" name="Picture 1"/>
                <p:cNvPicPr>
                  <a:picLocks noChangeAspect="1" noChangeArrowheads="1"/>
                </p:cNvPicPr>
                <p:nvPr/>
              </p:nvPicPr>
              <p:blipFill>
                <a:blip r:embed="rId5">
                  <a:clrChange>
                    <a:clrFrom>
                      <a:srgbClr val="FEFCF0"/>
                    </a:clrFrom>
                    <a:clrTo>
                      <a:srgbClr val="FEFCF0">
                        <a:alpha val="0"/>
                      </a:srgbClr>
                    </a:clrTo>
                  </a:clrChange>
                  <a:lum bright="-40000"/>
                </a:blip>
                <a:srcRect l="3438" t="39063" r="52812" b="32812"/>
                <a:stretch>
                  <a:fillRect/>
                </a:stretch>
              </p:blipFill>
              <p:spPr bwMode="auto">
                <a:xfrm>
                  <a:off x="10058400" y="1600200"/>
                  <a:ext cx="7408334" cy="19050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84" name="Rectangle 83"/>
                <p:cNvSpPr/>
                <p:nvPr/>
              </p:nvSpPr>
              <p:spPr>
                <a:xfrm>
                  <a:off x="10287000" y="1676400"/>
                  <a:ext cx="457200" cy="6858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10744200" y="1752600"/>
                  <a:ext cx="304800" cy="609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11049000" y="1828800"/>
                  <a:ext cx="609600" cy="5334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11658600" y="1905000"/>
                  <a:ext cx="457200" cy="457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12039600" y="1828800"/>
                  <a:ext cx="762000" cy="5334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13182600" y="1828800"/>
                  <a:ext cx="762000" cy="5334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15544800" y="1828800"/>
                  <a:ext cx="762000" cy="5334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14325600" y="1828800"/>
                  <a:ext cx="762000" cy="5334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13868400" y="1905000"/>
                  <a:ext cx="457200" cy="457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12801600" y="1905000"/>
                  <a:ext cx="457200" cy="457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15087600" y="1905000"/>
                  <a:ext cx="457200" cy="457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16306800" y="1905000"/>
                  <a:ext cx="228600" cy="457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16535400" y="1981200"/>
                  <a:ext cx="304800" cy="3810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10134600" y="2286000"/>
                  <a:ext cx="6705600" cy="228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10134600" y="2438400"/>
                  <a:ext cx="7086600" cy="228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12344400" y="2667000"/>
                  <a:ext cx="990600" cy="6096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13258800" y="2667000"/>
                  <a:ext cx="762000" cy="8382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14020800" y="2667000"/>
                  <a:ext cx="457200" cy="609600"/>
                </a:xfrm>
                <a:prstGeom prst="rect">
                  <a:avLst/>
                </a:prstGeom>
                <a:solidFill>
                  <a:schemeClr val="accent6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4401800" y="2667000"/>
                  <a:ext cx="381000" cy="8382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16992600" y="2590800"/>
                  <a:ext cx="381000" cy="5334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10134600" y="2514600"/>
                  <a:ext cx="304800" cy="457200"/>
                </a:xfrm>
                <a:prstGeom prst="rect">
                  <a:avLst/>
                </a:prstGeom>
                <a:solidFill>
                  <a:srgbClr val="0070C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10439400" y="2667000"/>
                  <a:ext cx="1921934" cy="5334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14782800" y="2667000"/>
                  <a:ext cx="2226734" cy="533400"/>
                </a:xfrm>
                <a:prstGeom prst="rect">
                  <a:avLst/>
                </a:pr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2" name="TextBox 81"/>
              <p:cNvSpPr txBox="1"/>
              <p:nvPr/>
            </p:nvSpPr>
            <p:spPr>
              <a:xfrm>
                <a:off x="13470466" y="5300246"/>
                <a:ext cx="1524000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 smtClean="0">
                    <a:latin typeface="+mj-lt"/>
                  </a:rPr>
                  <a:t>10</a:t>
                </a:r>
                <a:r>
                  <a:rPr lang="en-US" sz="1600" baseline="30000" dirty="0" smtClean="0">
                    <a:latin typeface="+mj-lt"/>
                  </a:rPr>
                  <a:t>th</a:t>
                </a:r>
                <a:r>
                  <a:rPr lang="en-US" sz="1600" dirty="0" smtClean="0">
                    <a:latin typeface="+mj-lt"/>
                  </a:rPr>
                  <a:t> Floor</a:t>
                </a:r>
              </a:p>
              <a:p>
                <a:pPr algn="ctr"/>
                <a:r>
                  <a:rPr lang="en-US" sz="1100" dirty="0" smtClean="0">
                    <a:latin typeface="+mj-lt"/>
                  </a:rPr>
                  <a:t>(10” slab)</a:t>
                </a:r>
                <a:endParaRPr lang="en-US" sz="1100" dirty="0">
                  <a:latin typeface="+mj-lt"/>
                </a:endParaRPr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12573000" y="6096000"/>
              <a:ext cx="3048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/>
            <p:cNvSpPr/>
            <p:nvPr/>
          </p:nvSpPr>
          <p:spPr>
            <a:xfrm>
              <a:off x="10972800" y="6096000"/>
              <a:ext cx="12954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7221200" y="6096000"/>
              <a:ext cx="304800" cy="1524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8745200" y="1676400"/>
            <a:ext cx="4508500" cy="4495800"/>
            <a:chOff x="18745200" y="1676400"/>
            <a:chExt cx="4508500" cy="4495800"/>
          </a:xfrm>
        </p:grpSpPr>
        <p:pic>
          <p:nvPicPr>
            <p:cNvPr id="118" name="Picture 117" descr="danecounty.jpg"/>
            <p:cNvPicPr>
              <a:picLocks noChangeAspect="1"/>
            </p:cNvPicPr>
            <p:nvPr/>
          </p:nvPicPr>
          <p:blipFill>
            <a:blip r:embed="rId6"/>
            <a:srcRect r="6667" b="8333"/>
            <a:stretch>
              <a:fillRect/>
            </a:stretch>
          </p:blipFill>
          <p:spPr>
            <a:xfrm>
              <a:off x="19202400" y="5257800"/>
              <a:ext cx="1066800" cy="838200"/>
            </a:xfrm>
            <a:prstGeom prst="rect">
              <a:avLst/>
            </a:prstGeom>
          </p:spPr>
        </p:pic>
        <p:pic>
          <p:nvPicPr>
            <p:cNvPr id="113" name="Picture 112" descr="intropic.jpg"/>
            <p:cNvPicPr>
              <a:picLocks noChangeAspect="1"/>
            </p:cNvPicPr>
            <p:nvPr/>
          </p:nvPicPr>
          <p:blipFill>
            <a:blip r:embed="rId7"/>
            <a:srcRect t="13415" r="5505"/>
            <a:stretch>
              <a:fillRect/>
            </a:stretch>
          </p:blipFill>
          <p:spPr>
            <a:xfrm>
              <a:off x="21945600" y="5194300"/>
              <a:ext cx="1308100" cy="901700"/>
            </a:xfrm>
            <a:prstGeom prst="rect">
              <a:avLst/>
            </a:prstGeom>
          </p:spPr>
        </p:pic>
        <p:pic>
          <p:nvPicPr>
            <p:cNvPr id="114" name="Picture 113" descr="bennifitspic.jpg"/>
            <p:cNvPicPr>
              <a:picLocks noChangeAspect="1"/>
            </p:cNvPicPr>
            <p:nvPr/>
          </p:nvPicPr>
          <p:blipFill>
            <a:blip r:embed="rId8"/>
            <a:srcRect r="6422" b="4878"/>
            <a:stretch>
              <a:fillRect/>
            </a:stretch>
          </p:blipFill>
          <p:spPr>
            <a:xfrm>
              <a:off x="21945600" y="2438400"/>
              <a:ext cx="1295400" cy="990600"/>
            </a:xfrm>
            <a:prstGeom prst="rect">
              <a:avLst/>
            </a:prstGeom>
          </p:spPr>
        </p:pic>
        <p:pic>
          <p:nvPicPr>
            <p:cNvPr id="115" name="Picture 114" descr="study.jpg"/>
            <p:cNvPicPr>
              <a:picLocks noChangeAspect="1"/>
            </p:cNvPicPr>
            <p:nvPr/>
          </p:nvPicPr>
          <p:blipFill>
            <a:blip r:embed="rId9"/>
            <a:srcRect r="6422" b="4878"/>
            <a:stretch>
              <a:fillRect/>
            </a:stretch>
          </p:blipFill>
          <p:spPr>
            <a:xfrm>
              <a:off x="21945600" y="3810000"/>
              <a:ext cx="1295400" cy="990600"/>
            </a:xfrm>
            <a:prstGeom prst="rect">
              <a:avLst/>
            </a:prstGeom>
          </p:spPr>
        </p:pic>
        <p:sp>
          <p:nvSpPr>
            <p:cNvPr id="116" name="Rectangle 115"/>
            <p:cNvSpPr/>
            <p:nvPr/>
          </p:nvSpPr>
          <p:spPr>
            <a:xfrm>
              <a:off x="18745200" y="2209800"/>
              <a:ext cx="4495800" cy="1524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Rectangle 116"/>
            <p:cNvSpPr/>
            <p:nvPr/>
          </p:nvSpPr>
          <p:spPr>
            <a:xfrm>
              <a:off x="19126200" y="1676400"/>
              <a:ext cx="152400" cy="4495800"/>
            </a:xfrm>
            <a:prstGeom prst="rect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9" name="Picture 118" descr="CarringtonRoofStudent2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20616672" y="4745736"/>
              <a:ext cx="1024128" cy="1350264"/>
            </a:xfrm>
            <a:prstGeom prst="rect">
              <a:avLst/>
            </a:prstGeom>
          </p:spPr>
        </p:pic>
        <p:pic>
          <p:nvPicPr>
            <p:cNvPr id="120" name="Picture 119" descr="logo.jpg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9202400" y="1752600"/>
              <a:ext cx="1600200" cy="581025"/>
            </a:xfrm>
            <a:prstGeom prst="rect">
              <a:avLst/>
            </a:prstGeom>
          </p:spPr>
        </p:pic>
        <p:sp>
          <p:nvSpPr>
            <p:cNvPr id="121" name="TextBox 120"/>
            <p:cNvSpPr txBox="1"/>
            <p:nvPr/>
          </p:nvSpPr>
          <p:spPr>
            <a:xfrm>
              <a:off x="19431000" y="2590800"/>
              <a:ext cx="1981200" cy="28161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25" indent="-111125">
                <a:buFont typeface="Arial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Modular system</a:t>
              </a:r>
            </a:p>
            <a:p>
              <a:pPr marL="111125" indent="-111125"/>
              <a:r>
                <a:rPr lang="en-US" sz="1100" dirty="0" smtClean="0">
                  <a:latin typeface="+mj-lt"/>
                </a:rPr>
                <a:t>   </a:t>
              </a:r>
              <a:r>
                <a:rPr lang="en-US" sz="1000" dirty="0" smtClean="0">
                  <a:latin typeface="+mj-lt"/>
                </a:rPr>
                <a:t>2’x4’ typical</a:t>
              </a:r>
            </a:p>
            <a:p>
              <a:pPr marL="111125" indent="-111125"/>
              <a:endParaRPr lang="en-US" sz="1000" dirty="0" smtClean="0">
                <a:latin typeface="+mj-lt"/>
              </a:endParaRPr>
            </a:p>
            <a:p>
              <a:pPr marL="111125" indent="-111125">
                <a:buFont typeface="Arial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Lightweight</a:t>
              </a:r>
            </a:p>
            <a:p>
              <a:pPr marL="111125" indent="-111125"/>
              <a:r>
                <a:rPr lang="en-US" sz="1000" dirty="0" smtClean="0">
                  <a:latin typeface="+mj-lt"/>
                </a:rPr>
                <a:t>   35 psf max wet modules</a:t>
              </a:r>
            </a:p>
            <a:p>
              <a:pPr marL="111125" indent="-111125"/>
              <a:r>
                <a:rPr lang="en-US" sz="1000" dirty="0" smtClean="0">
                  <a:latin typeface="+mj-lt"/>
                </a:rPr>
                <a:t>   </a:t>
              </a:r>
            </a:p>
            <a:p>
              <a:pPr marL="111125" indent="-111125"/>
              <a:r>
                <a:rPr lang="en-US" sz="1000" dirty="0" smtClean="0">
                  <a:latin typeface="+mj-lt"/>
                </a:rPr>
                <a:t>   8 psf pavers made from recycled rubber</a:t>
              </a:r>
            </a:p>
            <a:p>
              <a:pPr marL="111125" indent="-111125"/>
              <a:endParaRPr lang="en-US" sz="1000" dirty="0" smtClean="0">
                <a:latin typeface="+mj-lt"/>
              </a:endParaRPr>
            </a:p>
            <a:p>
              <a:pPr marL="111125" indent="-111125">
                <a:buFont typeface="Arial" pitchFamily="34" charset="0"/>
                <a:buChar char="•"/>
              </a:pPr>
              <a:r>
                <a:rPr lang="en-US" sz="1400" b="1" dirty="0" smtClean="0">
                  <a:latin typeface="+mj-lt"/>
                </a:rPr>
                <a:t>Flexibility</a:t>
              </a:r>
            </a:p>
            <a:p>
              <a:pPr marL="111125" indent="-111125"/>
              <a:r>
                <a:rPr lang="en-US" sz="1000" dirty="0" smtClean="0">
                  <a:latin typeface="+mj-lt"/>
                </a:rPr>
                <a:t>   Drought-resistant choice of plantings</a:t>
              </a:r>
            </a:p>
            <a:p>
              <a:pPr marL="111125" indent="-111125"/>
              <a:r>
                <a:rPr lang="en-US" sz="1000" dirty="0" smtClean="0">
                  <a:latin typeface="+mj-lt"/>
                </a:rPr>
                <a:t>   </a:t>
              </a:r>
            </a:p>
            <a:p>
              <a:pPr marL="111125" indent="-111125"/>
              <a:r>
                <a:rPr lang="en-US" sz="1000" dirty="0" smtClean="0">
                  <a:latin typeface="+mj-lt"/>
                </a:rPr>
                <a:t>   Customized to</a:t>
              </a:r>
            </a:p>
            <a:p>
              <a:pPr marL="111125" indent="-111125"/>
              <a:r>
                <a:rPr lang="en-US" sz="1000" dirty="0" smtClean="0">
                  <a:latin typeface="+mj-lt"/>
                </a:rPr>
                <a:t>   each location</a:t>
              </a:r>
            </a:p>
            <a:p>
              <a:pPr lvl="1"/>
              <a:endParaRPr lang="en-US" sz="1400" dirty="0">
                <a:latin typeface="+mj-lt"/>
              </a:endParaRPr>
            </a:p>
          </p:txBody>
        </p:sp>
      </p:grpSp>
      <p:sp>
        <p:nvSpPr>
          <p:cNvPr id="123" name="Rectangle 122"/>
          <p:cNvSpPr/>
          <p:nvPr/>
        </p:nvSpPr>
        <p:spPr>
          <a:xfrm>
            <a:off x="13335000" y="3505200"/>
            <a:ext cx="8382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TextBox 123"/>
          <p:cNvSpPr txBox="1"/>
          <p:nvPr/>
        </p:nvSpPr>
        <p:spPr>
          <a:xfrm>
            <a:off x="9982200" y="3200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10” slab</a:t>
            </a:r>
          </a:p>
          <a:p>
            <a:pPr algn="ctr"/>
            <a:r>
              <a:rPr lang="en-US" dirty="0" smtClean="0">
                <a:latin typeface="+mj-lt"/>
              </a:rPr>
              <a:t>required</a:t>
            </a:r>
            <a:endParaRPr lang="en-US" dirty="0">
              <a:latin typeface="+mj-lt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123" grpId="0" animBg="1"/>
      <p:bldP spid="123" grpId="1" animBg="1"/>
      <p:bldP spid="1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Rectangle 253"/>
          <p:cNvSpPr/>
          <p:nvPr/>
        </p:nvSpPr>
        <p:spPr>
          <a:xfrm>
            <a:off x="249174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6" name="Group 215"/>
          <p:cNvGrpSpPr/>
          <p:nvPr/>
        </p:nvGrpSpPr>
        <p:grpSpPr>
          <a:xfrm>
            <a:off x="9372600" y="2590800"/>
            <a:ext cx="8763000" cy="3124200"/>
            <a:chOff x="9372600" y="2590800"/>
            <a:chExt cx="8763000" cy="3124200"/>
          </a:xfrm>
        </p:grpSpPr>
        <p:cxnSp>
          <p:nvCxnSpPr>
            <p:cNvPr id="101" name="Straight Connector 100"/>
            <p:cNvCxnSpPr/>
            <p:nvPr/>
          </p:nvCxnSpPr>
          <p:spPr>
            <a:xfrm rot="5400000">
              <a:off x="106306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>
              <a:off x="99448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/>
            <p:nvPr/>
          </p:nvCxnSpPr>
          <p:spPr>
            <a:xfrm rot="5400000">
              <a:off x="93337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/>
            <p:cNvCxnSpPr/>
            <p:nvPr/>
          </p:nvCxnSpPr>
          <p:spPr>
            <a:xfrm rot="5400000">
              <a:off x="11316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85732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8268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79621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5400000">
              <a:off x="9030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/>
            <p:cNvCxnSpPr/>
            <p:nvPr/>
          </p:nvCxnSpPr>
          <p:spPr>
            <a:xfrm rot="5400000">
              <a:off x="15888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154312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12078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127627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/>
            <p:nvPr/>
          </p:nvCxnSpPr>
          <p:spPr>
            <a:xfrm rot="5400000">
              <a:off x="147454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/>
            <p:nvPr/>
          </p:nvCxnSpPr>
          <p:spPr>
            <a:xfrm rot="5400000">
              <a:off x="140596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13448506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161170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16421894" y="4152106"/>
              <a:ext cx="31242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>
              <a:off x="9372600" y="5105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>
              <a:off x="9372600" y="42672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>
              <a:off x="9372600" y="4724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>
              <a:off x="9372600" y="48768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/>
            <p:nvPr/>
          </p:nvCxnSpPr>
          <p:spPr>
            <a:xfrm>
              <a:off x="9372600" y="40386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>
              <a:off x="9372600" y="3581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9372600" y="3200400"/>
              <a:ext cx="8763000" cy="1588"/>
            </a:xfrm>
            <a:prstGeom prst="line">
              <a:avLst/>
            </a:prstGeom>
            <a:ln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/>
        </p:nvSpPr>
        <p:spPr>
          <a:xfrm>
            <a:off x="304800" y="990600"/>
            <a:ext cx="8686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Building Rendering 1.jpg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lum contrast="20000"/>
          </a:blip>
          <a:stretch>
            <a:fillRect/>
          </a:stretch>
        </p:blipFill>
        <p:spPr>
          <a:xfrm>
            <a:off x="76200" y="152400"/>
            <a:ext cx="3810000" cy="1995714"/>
          </a:xfrm>
          <a:prstGeom prst="rect">
            <a:avLst/>
          </a:prstGeom>
          <a:gradFill>
            <a:gsLst>
              <a:gs pos="52000">
                <a:schemeClr val="accent1">
                  <a:tint val="66000"/>
                  <a:satMod val="160000"/>
                  <a:alpha val="5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effectLst>
            <a:outerShdw blurRad="50800" dist="50800" dir="5400000" algn="ctr" rotWithShape="0">
              <a:srgbClr val="000000">
                <a:alpha val="0"/>
              </a:srgbClr>
            </a:outerShdw>
            <a:softEdge rad="635000"/>
          </a:effectLst>
        </p:spPr>
      </p:pic>
      <p:sp>
        <p:nvSpPr>
          <p:cNvPr id="39" name="Rectangle 38"/>
          <p:cNvSpPr/>
          <p:nvPr/>
        </p:nvSpPr>
        <p:spPr>
          <a:xfrm>
            <a:off x="18440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Residence Inn by Marriott 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28600"/>
            <a:ext cx="2178231" cy="137365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7" name="Rectangle 16"/>
          <p:cNvSpPr/>
          <p:nvPr/>
        </p:nvSpPr>
        <p:spPr>
          <a:xfrm>
            <a:off x="304800" y="2209800"/>
            <a:ext cx="2362200" cy="4419600"/>
          </a:xfrm>
          <a:prstGeom prst="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/>
          <p:cNvCxnSpPr/>
          <p:nvPr/>
        </p:nvCxnSpPr>
        <p:spPr>
          <a:xfrm rot="5400000">
            <a:off x="21640800" y="3429000"/>
            <a:ext cx="6400800" cy="1588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5449094" y="3390900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5400000">
            <a:off x="14593094" y="3466306"/>
            <a:ext cx="7390606" cy="79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9296400" y="990600"/>
            <a:ext cx="88392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4993600" y="2509659"/>
            <a:ext cx="2286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+mj-lt"/>
              </a:rPr>
              <a:t>Faculty Advisor: 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Dr. Ali Memari</a:t>
            </a: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endParaRPr lang="en-US" sz="2400" b="1" dirty="0" smtClean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The Pennsylvania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State University</a:t>
            </a: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endParaRPr lang="en-US" sz="1600" b="1" dirty="0" smtClean="0">
              <a:latin typeface="+mj-lt"/>
            </a:endParaRPr>
          </a:p>
          <a:p>
            <a:pPr algn="ctr"/>
            <a:endParaRPr lang="en-US" sz="1600" b="1" dirty="0">
              <a:latin typeface="+mj-lt"/>
            </a:endParaRPr>
          </a:p>
          <a:p>
            <a:pPr algn="ctr"/>
            <a:r>
              <a:rPr lang="en-US" sz="1600" b="1" dirty="0" smtClean="0">
                <a:latin typeface="+mj-lt"/>
              </a:rPr>
              <a:t>April 14, 2009</a:t>
            </a:r>
            <a:endParaRPr lang="en-US" sz="1600" b="1" dirty="0">
              <a:latin typeface="+mj-lt"/>
            </a:endParaRPr>
          </a:p>
        </p:txBody>
      </p:sp>
      <p:pic>
        <p:nvPicPr>
          <p:cNvPr id="44" name="Picture 43" descr="Penn State Nittany Lion Logo.jpg"/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527000" y="3657600"/>
            <a:ext cx="1143000" cy="784248"/>
          </a:xfrm>
          <a:prstGeom prst="ellipse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23926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3469600" y="18288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400"/>
              </a:spcBef>
            </a:pPr>
            <a:r>
              <a:rPr lang="en-US" b="1" dirty="0" smtClean="0">
                <a:latin typeface="+mj-lt"/>
              </a:rPr>
              <a:t>STRUCTURAL OPTION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24993600" y="228600"/>
            <a:ext cx="2133600" cy="1524000"/>
          </a:xfrm>
          <a:prstGeom prst="roundRect">
            <a:avLst/>
          </a:prstGeom>
          <a:gradFill flip="none" rotWithShape="1">
            <a:gsLst>
              <a:gs pos="0">
                <a:schemeClr val="accent3">
                  <a:lumMod val="75000"/>
                  <a:shade val="30000"/>
                  <a:satMod val="115000"/>
                </a:schemeClr>
              </a:gs>
              <a:gs pos="50000">
                <a:schemeClr val="accent3">
                  <a:lumMod val="75000"/>
                  <a:shade val="67500"/>
                  <a:satMod val="115000"/>
                </a:schemeClr>
              </a:gs>
              <a:gs pos="100000">
                <a:schemeClr val="accent3">
                  <a:lumMod val="75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25146000" y="522982"/>
            <a:ext cx="182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+mj-lt"/>
              </a:rPr>
              <a:t>Katie</a:t>
            </a:r>
          </a:p>
          <a:p>
            <a:pPr algn="ctr"/>
            <a:r>
              <a:rPr lang="en-US" b="1" dirty="0" smtClean="0">
                <a:latin typeface="+mj-lt"/>
              </a:rPr>
              <a:t>Ritter</a:t>
            </a:r>
          </a:p>
          <a:p>
            <a:pPr algn="r"/>
            <a:endParaRPr lang="en-US" b="1" dirty="0"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9906000" y="228600"/>
            <a:ext cx="754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</a:rPr>
              <a:t>Gravity Column Re-Design</a:t>
            </a:r>
          </a:p>
        </p:txBody>
      </p:sp>
      <p:cxnSp>
        <p:nvCxnSpPr>
          <p:cNvPr id="5" name="Straight Connector 4"/>
          <p:cNvCxnSpPr/>
          <p:nvPr/>
        </p:nvCxnSpPr>
        <p:spPr>
          <a:xfrm rot="16200000" flipH="1">
            <a:off x="-571501" y="3467099"/>
            <a:ext cx="6324600" cy="1"/>
          </a:xfrm>
          <a:prstGeom prst="line">
            <a:avLst/>
          </a:prstGeom>
          <a:ln w="2540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4800" y="1905000"/>
            <a:ext cx="33528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228600" y="18288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DEVELOPING A PROTOTYPE</a:t>
            </a:r>
            <a:endParaRPr lang="en-US" b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EFCF0"/>
              </a:clrFrom>
              <a:clrTo>
                <a:srgbClr val="FEFCF0">
                  <a:alpha val="0"/>
                </a:srgbClr>
              </a:clrTo>
            </a:clrChange>
            <a:lum bright="-40000"/>
          </a:blip>
          <a:srcRect l="2188" t="42969" r="53437" b="25000"/>
          <a:stretch>
            <a:fillRect/>
          </a:stretch>
        </p:blipFill>
        <p:spPr bwMode="auto">
          <a:xfrm>
            <a:off x="9296400" y="2755006"/>
            <a:ext cx="8915400" cy="2574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19" name="Group 218"/>
          <p:cNvGrpSpPr/>
          <p:nvPr/>
        </p:nvGrpSpPr>
        <p:grpSpPr>
          <a:xfrm>
            <a:off x="9753600" y="3124200"/>
            <a:ext cx="8153400" cy="1981200"/>
            <a:chOff x="9753600" y="3124200"/>
            <a:chExt cx="8153400" cy="1981200"/>
          </a:xfrm>
        </p:grpSpPr>
        <p:sp>
          <p:nvSpPr>
            <p:cNvPr id="28" name="Rectangle 27"/>
            <p:cNvSpPr/>
            <p:nvPr/>
          </p:nvSpPr>
          <p:spPr>
            <a:xfrm>
              <a:off x="115062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8204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21920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1346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128778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21920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149352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35636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15062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/>
            <p:cNvSpPr/>
            <p:nvPr/>
          </p:nvSpPr>
          <p:spPr>
            <a:xfrm>
              <a:off x="108204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128778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/>
            <p:cNvSpPr/>
            <p:nvPr/>
          </p:nvSpPr>
          <p:spPr>
            <a:xfrm>
              <a:off x="105156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>
              <a:off x="101346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/>
            <p:cNvSpPr/>
            <p:nvPr/>
          </p:nvSpPr>
          <p:spPr>
            <a:xfrm>
              <a:off x="10591800" y="4800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>
              <a:off x="10134600" y="3124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112014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>
              <a:off x="108204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Rectangle 53"/>
            <p:cNvSpPr/>
            <p:nvPr/>
          </p:nvSpPr>
          <p:spPr>
            <a:xfrm>
              <a:off x="9753600" y="3124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Rectangle 54"/>
            <p:cNvSpPr/>
            <p:nvPr/>
          </p:nvSpPr>
          <p:spPr>
            <a:xfrm>
              <a:off x="9753600" y="4800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1506200" y="4572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18872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121920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128778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13258800" y="4953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/>
            <p:cNvSpPr/>
            <p:nvPr/>
          </p:nvSpPr>
          <p:spPr>
            <a:xfrm>
              <a:off x="13563600" y="4724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13944600" y="4953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/>
            <p:cNvSpPr/>
            <p:nvPr/>
          </p:nvSpPr>
          <p:spPr>
            <a:xfrm>
              <a:off x="13563600" y="4267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/>
            <p:cNvSpPr/>
            <p:nvPr/>
          </p:nvSpPr>
          <p:spPr>
            <a:xfrm>
              <a:off x="142494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21920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115062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128778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>
              <a:off x="142494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ectangle 68"/>
            <p:cNvSpPr/>
            <p:nvPr/>
          </p:nvSpPr>
          <p:spPr>
            <a:xfrm>
              <a:off x="149352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156210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169926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163068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Rectangle 72"/>
            <p:cNvSpPr/>
            <p:nvPr/>
          </p:nvSpPr>
          <p:spPr>
            <a:xfrm>
              <a:off x="156210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Rectangle 73"/>
            <p:cNvSpPr/>
            <p:nvPr/>
          </p:nvSpPr>
          <p:spPr>
            <a:xfrm>
              <a:off x="156210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63068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/>
            <p:cNvSpPr/>
            <p:nvPr/>
          </p:nvSpPr>
          <p:spPr>
            <a:xfrm>
              <a:off x="166878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6992600" y="4572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17297400" y="4648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Rectangle 78"/>
            <p:cNvSpPr/>
            <p:nvPr/>
          </p:nvSpPr>
          <p:spPr>
            <a:xfrm>
              <a:off x="15316200" y="4953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/>
            <p:cNvSpPr/>
            <p:nvPr/>
          </p:nvSpPr>
          <p:spPr>
            <a:xfrm>
              <a:off x="135636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Rectangle 80"/>
            <p:cNvSpPr/>
            <p:nvPr/>
          </p:nvSpPr>
          <p:spPr>
            <a:xfrm>
              <a:off x="163068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/>
            <p:cNvSpPr/>
            <p:nvPr/>
          </p:nvSpPr>
          <p:spPr>
            <a:xfrm>
              <a:off x="163068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/>
            <p:cNvSpPr/>
            <p:nvPr/>
          </p:nvSpPr>
          <p:spPr>
            <a:xfrm>
              <a:off x="17373600" y="3429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16992600" y="3581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/>
            <p:cNvSpPr/>
            <p:nvPr/>
          </p:nvSpPr>
          <p:spPr>
            <a:xfrm>
              <a:off x="17373600" y="37338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10820400" y="3124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/>
            <p:cNvSpPr/>
            <p:nvPr/>
          </p:nvSpPr>
          <p:spPr>
            <a:xfrm>
              <a:off x="11201400" y="3124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>
              <a:off x="10515600" y="31242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/>
            <p:cNvSpPr/>
            <p:nvPr/>
          </p:nvSpPr>
          <p:spPr>
            <a:xfrm>
              <a:off x="14630400" y="4953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>
              <a:off x="149352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4249400" y="4724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4935200" y="47244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56210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/>
            <p:cNvSpPr/>
            <p:nvPr/>
          </p:nvSpPr>
          <p:spPr>
            <a:xfrm>
              <a:off x="14249400" y="41910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/>
            <p:cNvSpPr/>
            <p:nvPr/>
          </p:nvSpPr>
          <p:spPr>
            <a:xfrm>
              <a:off x="16992600" y="3276600"/>
              <a:ext cx="76200" cy="1524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/>
            <p:cNvSpPr/>
            <p:nvPr/>
          </p:nvSpPr>
          <p:spPr>
            <a:xfrm flipH="1">
              <a:off x="17754600" y="3886200"/>
              <a:ext cx="152400" cy="76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Group 164"/>
          <p:cNvGrpSpPr/>
          <p:nvPr/>
        </p:nvGrpSpPr>
        <p:grpSpPr>
          <a:xfrm>
            <a:off x="9372600" y="2283023"/>
            <a:ext cx="8839200" cy="307777"/>
            <a:chOff x="9296400" y="2286000"/>
            <a:chExt cx="8839200" cy="307777"/>
          </a:xfrm>
        </p:grpSpPr>
        <p:sp>
          <p:nvSpPr>
            <p:cNvPr id="129" name="Oval 128"/>
            <p:cNvSpPr/>
            <p:nvPr/>
          </p:nvSpPr>
          <p:spPr>
            <a:xfrm>
              <a:off x="92964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92964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A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1" name="Oval 130"/>
            <p:cNvSpPr/>
            <p:nvPr/>
          </p:nvSpPr>
          <p:spPr>
            <a:xfrm>
              <a:off x="10363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10668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11277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/>
            <p:nvPr/>
          </p:nvSpPr>
          <p:spPr>
            <a:xfrm>
              <a:off x="9906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/>
            <p:nvPr/>
          </p:nvSpPr>
          <p:spPr>
            <a:xfrm>
              <a:off x="9601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9906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C</a:t>
              </a: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9601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B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10668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E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39" name="TextBox 138"/>
            <p:cNvSpPr txBox="1"/>
            <p:nvPr/>
          </p:nvSpPr>
          <p:spPr>
            <a:xfrm>
              <a:off x="10363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D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2" name="TextBox 141"/>
            <p:cNvSpPr txBox="1"/>
            <p:nvPr/>
          </p:nvSpPr>
          <p:spPr>
            <a:xfrm>
              <a:off x="112776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F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153924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/>
            <p:nvPr/>
          </p:nvSpPr>
          <p:spPr>
            <a:xfrm>
              <a:off x="147828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/>
            <p:nvPr/>
          </p:nvSpPr>
          <p:spPr>
            <a:xfrm>
              <a:off x="119634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/>
            <p:nvPr/>
          </p:nvSpPr>
          <p:spPr>
            <a:xfrm>
              <a:off x="12649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/>
            <p:nvPr/>
          </p:nvSpPr>
          <p:spPr>
            <a:xfrm>
              <a:off x="14097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/>
            <p:nvPr/>
          </p:nvSpPr>
          <p:spPr>
            <a:xfrm>
              <a:off x="13411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/>
            <p:nvPr/>
          </p:nvSpPr>
          <p:spPr>
            <a:xfrm>
              <a:off x="167640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/>
            <p:nvPr/>
          </p:nvSpPr>
          <p:spPr>
            <a:xfrm>
              <a:off x="16078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16078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N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16764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P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119634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G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3411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 J 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140970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K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6" name="TextBox 155"/>
            <p:cNvSpPr txBox="1"/>
            <p:nvPr/>
          </p:nvSpPr>
          <p:spPr>
            <a:xfrm>
              <a:off x="147828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L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7" name="TextBox 156"/>
            <p:cNvSpPr txBox="1"/>
            <p:nvPr/>
          </p:nvSpPr>
          <p:spPr>
            <a:xfrm>
              <a:off x="153924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M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12649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H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172212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Oval 162"/>
            <p:cNvSpPr/>
            <p:nvPr/>
          </p:nvSpPr>
          <p:spPr>
            <a:xfrm>
              <a:off x="174498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Oval 163"/>
            <p:cNvSpPr/>
            <p:nvPr/>
          </p:nvSpPr>
          <p:spPr>
            <a:xfrm>
              <a:off x="17754600" y="2286000"/>
              <a:ext cx="304800" cy="304800"/>
            </a:xfrm>
            <a:prstGeom prst="ellipse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172212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Q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17449800" y="2286000"/>
              <a:ext cx="3048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R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17754600" y="2286000"/>
              <a:ext cx="381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>
                  <a:solidFill>
                    <a:schemeClr val="bg1"/>
                  </a:solidFill>
                  <a:latin typeface="+mj-lt"/>
                </a:rPr>
                <a:t> S</a:t>
              </a:r>
              <a:endParaRPr lang="en-US" sz="14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89" name="Group 188"/>
          <p:cNvGrpSpPr/>
          <p:nvPr/>
        </p:nvGrpSpPr>
        <p:grpSpPr>
          <a:xfrm>
            <a:off x="9220200" y="3014246"/>
            <a:ext cx="228600" cy="2277308"/>
            <a:chOff x="9220200" y="3014246"/>
            <a:chExt cx="228600" cy="2277308"/>
          </a:xfrm>
        </p:grpSpPr>
        <p:sp>
          <p:nvSpPr>
            <p:cNvPr id="182" name="TextBox 181"/>
            <p:cNvSpPr txBox="1"/>
            <p:nvPr/>
          </p:nvSpPr>
          <p:spPr>
            <a:xfrm>
              <a:off x="9220200" y="301424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1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83" name="TextBox 182"/>
            <p:cNvSpPr txBox="1"/>
            <p:nvPr/>
          </p:nvSpPr>
          <p:spPr>
            <a:xfrm>
              <a:off x="9220200" y="34290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3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84" name="TextBox 183"/>
            <p:cNvSpPr txBox="1"/>
            <p:nvPr/>
          </p:nvSpPr>
          <p:spPr>
            <a:xfrm>
              <a:off x="9220200" y="38862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4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85" name="TextBox 184"/>
            <p:cNvSpPr txBox="1"/>
            <p:nvPr/>
          </p:nvSpPr>
          <p:spPr>
            <a:xfrm>
              <a:off x="9220200" y="41148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6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86" name="TextBox 185"/>
            <p:cNvSpPr txBox="1"/>
            <p:nvPr/>
          </p:nvSpPr>
          <p:spPr>
            <a:xfrm>
              <a:off x="9220200" y="44958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7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87" name="TextBox 186"/>
            <p:cNvSpPr txBox="1"/>
            <p:nvPr/>
          </p:nvSpPr>
          <p:spPr>
            <a:xfrm>
              <a:off x="9220200" y="4690646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8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9220200" y="4953000"/>
              <a:ext cx="2286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chemeClr val="tx1">
                      <a:lumMod val="65000"/>
                    </a:schemeClr>
                  </a:solidFill>
                  <a:latin typeface="+mj-lt"/>
                </a:rPr>
                <a:t>9</a:t>
              </a:r>
              <a:endParaRPr lang="en-US" sz="1600" b="1" dirty="0">
                <a:solidFill>
                  <a:schemeClr val="tx1">
                    <a:lumMod val="65000"/>
                  </a:schemeClr>
                </a:solidFill>
                <a:latin typeface="+mj-lt"/>
              </a:endParaRPr>
            </a:p>
          </p:txBody>
        </p:sp>
      </p:grpSp>
      <p:sp>
        <p:nvSpPr>
          <p:cNvPr id="190" name="TextBox 189"/>
          <p:cNvSpPr txBox="1"/>
          <p:nvPr/>
        </p:nvSpPr>
        <p:spPr>
          <a:xfrm>
            <a:off x="10668000" y="5943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Typical Floor - Column Layout</a:t>
            </a:r>
          </a:p>
        </p:txBody>
      </p:sp>
      <p:grpSp>
        <p:nvGrpSpPr>
          <p:cNvPr id="222" name="Group 221"/>
          <p:cNvGrpSpPr/>
          <p:nvPr/>
        </p:nvGrpSpPr>
        <p:grpSpPr>
          <a:xfrm>
            <a:off x="11125200" y="3505200"/>
            <a:ext cx="5562600" cy="1371600"/>
            <a:chOff x="11125200" y="3505200"/>
            <a:chExt cx="5562600" cy="1371600"/>
          </a:xfrm>
        </p:grpSpPr>
        <p:sp>
          <p:nvSpPr>
            <p:cNvPr id="218" name="Rectangle 217"/>
            <p:cNvSpPr/>
            <p:nvPr/>
          </p:nvSpPr>
          <p:spPr>
            <a:xfrm>
              <a:off x="11125200" y="3505200"/>
              <a:ext cx="762000" cy="533400"/>
            </a:xfrm>
            <a:prstGeom prst="rect">
              <a:avLst/>
            </a:prstGeom>
            <a:solidFill>
              <a:schemeClr val="tx1">
                <a:lumMod val="85000"/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Rectangle 219"/>
            <p:cNvSpPr/>
            <p:nvPr/>
          </p:nvSpPr>
          <p:spPr>
            <a:xfrm>
              <a:off x="15316200" y="4495800"/>
              <a:ext cx="685800" cy="381000"/>
            </a:xfrm>
            <a:prstGeom prst="rect">
              <a:avLst/>
            </a:prstGeom>
            <a:solidFill>
              <a:schemeClr val="tx1">
                <a:lumMod val="85000"/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Rectangle 220"/>
            <p:cNvSpPr/>
            <p:nvPr/>
          </p:nvSpPr>
          <p:spPr>
            <a:xfrm>
              <a:off x="15925800" y="3886200"/>
              <a:ext cx="762000" cy="609600"/>
            </a:xfrm>
            <a:prstGeom prst="rect">
              <a:avLst/>
            </a:prstGeom>
            <a:solidFill>
              <a:schemeClr val="tx1">
                <a:lumMod val="85000"/>
                <a:alpha val="4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3" name="Group 252"/>
          <p:cNvGrpSpPr/>
          <p:nvPr/>
        </p:nvGrpSpPr>
        <p:grpSpPr>
          <a:xfrm>
            <a:off x="15773400" y="3886200"/>
            <a:ext cx="2133600" cy="2743994"/>
            <a:chOff x="14478000" y="3886200"/>
            <a:chExt cx="2133600" cy="2743994"/>
          </a:xfrm>
        </p:grpSpPr>
        <p:sp>
          <p:nvSpPr>
            <p:cNvPr id="223" name="Rectangle 222"/>
            <p:cNvSpPr/>
            <p:nvPr/>
          </p:nvSpPr>
          <p:spPr>
            <a:xfrm>
              <a:off x="14478000" y="5334000"/>
              <a:ext cx="1981200" cy="1295400"/>
            </a:xfrm>
            <a:prstGeom prst="rect">
              <a:avLst/>
            </a:prstGeom>
            <a:solidFill>
              <a:schemeClr val="tx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Rectangle 223"/>
            <p:cNvSpPr/>
            <p:nvPr/>
          </p:nvSpPr>
          <p:spPr>
            <a:xfrm>
              <a:off x="15392400" y="5638800"/>
              <a:ext cx="1524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6" name="Straight Connector 225"/>
            <p:cNvCxnSpPr/>
            <p:nvPr/>
          </p:nvCxnSpPr>
          <p:spPr>
            <a:xfrm rot="5400000">
              <a:off x="13830300" y="4533900"/>
              <a:ext cx="1447800" cy="15240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15201900" y="4076700"/>
              <a:ext cx="1447800" cy="1066800"/>
            </a:xfrm>
            <a:prstGeom prst="line">
              <a:avLst/>
            </a:prstGeom>
            <a:ln/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35" name="Straight Arrow Connector 234"/>
            <p:cNvCxnSpPr/>
            <p:nvPr/>
          </p:nvCxnSpPr>
          <p:spPr>
            <a:xfrm rot="5400000">
              <a:off x="15506700" y="5981700"/>
              <a:ext cx="1295400" cy="1588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Arrow Connector 236"/>
            <p:cNvCxnSpPr/>
            <p:nvPr/>
          </p:nvCxnSpPr>
          <p:spPr>
            <a:xfrm>
              <a:off x="14478000" y="6400800"/>
              <a:ext cx="1981200" cy="1588"/>
            </a:xfrm>
            <a:prstGeom prst="straightConnector1">
              <a:avLst/>
            </a:prstGeom>
            <a:ln w="12700">
              <a:solidFill>
                <a:schemeClr val="bg1">
                  <a:lumMod val="95000"/>
                  <a:lumOff val="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6" name="TextBox 235"/>
            <p:cNvSpPr txBox="1"/>
            <p:nvPr/>
          </p:nvSpPr>
          <p:spPr>
            <a:xfrm>
              <a:off x="16078200" y="57912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17’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  <p:sp>
          <p:nvSpPr>
            <p:cNvPr id="241" name="TextBox 240"/>
            <p:cNvSpPr txBox="1"/>
            <p:nvPr/>
          </p:nvSpPr>
          <p:spPr>
            <a:xfrm>
              <a:off x="15316200" y="6172200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  <a:latin typeface="+mj-lt"/>
                </a:rPr>
                <a:t>21’</a:t>
              </a:r>
              <a:endParaRPr lang="en-US" sz="1200" dirty="0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263" name="Group 262"/>
          <p:cNvGrpSpPr/>
          <p:nvPr/>
        </p:nvGrpSpPr>
        <p:grpSpPr>
          <a:xfrm>
            <a:off x="15849600" y="2895600"/>
            <a:ext cx="229394" cy="2438400"/>
            <a:chOff x="16230600" y="2819400"/>
            <a:chExt cx="229394" cy="2438400"/>
          </a:xfrm>
        </p:grpSpPr>
        <p:cxnSp>
          <p:nvCxnSpPr>
            <p:cNvPr id="260" name="Straight Connector 259"/>
            <p:cNvCxnSpPr/>
            <p:nvPr/>
          </p:nvCxnSpPr>
          <p:spPr>
            <a:xfrm rot="5400000">
              <a:off x="15316200" y="4038600"/>
              <a:ext cx="2286000" cy="1588"/>
            </a:xfrm>
            <a:prstGeom prst="line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</p:cxnSp>
        <p:sp>
          <p:nvSpPr>
            <p:cNvPr id="261" name="Left Arrow 260"/>
            <p:cNvSpPr/>
            <p:nvPr/>
          </p:nvSpPr>
          <p:spPr>
            <a:xfrm>
              <a:off x="16230600" y="2819400"/>
              <a:ext cx="228600" cy="304800"/>
            </a:xfrm>
            <a:prstGeom prst="left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Left Arrow 261"/>
            <p:cNvSpPr/>
            <p:nvPr/>
          </p:nvSpPr>
          <p:spPr>
            <a:xfrm>
              <a:off x="16230600" y="4953000"/>
              <a:ext cx="228600" cy="304800"/>
            </a:xfrm>
            <a:prstGeom prst="leftArrow">
              <a:avLst/>
            </a:prstGeom>
            <a:ln/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2" name="Group 301"/>
          <p:cNvGrpSpPr/>
          <p:nvPr/>
        </p:nvGrpSpPr>
        <p:grpSpPr>
          <a:xfrm>
            <a:off x="19202400" y="2057400"/>
            <a:ext cx="3810000" cy="4058598"/>
            <a:chOff x="19202400" y="2057400"/>
            <a:chExt cx="3810000" cy="4058598"/>
          </a:xfrm>
        </p:grpSpPr>
        <p:sp>
          <p:nvSpPr>
            <p:cNvPr id="284" name="Rectangle 283"/>
            <p:cNvSpPr/>
            <p:nvPr/>
          </p:nvSpPr>
          <p:spPr>
            <a:xfrm>
              <a:off x="19354800" y="2057400"/>
              <a:ext cx="152400" cy="40386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Rectangle 279"/>
            <p:cNvSpPr/>
            <p:nvPr/>
          </p:nvSpPr>
          <p:spPr>
            <a:xfrm>
              <a:off x="19507200" y="2057400"/>
              <a:ext cx="609600" cy="914400"/>
            </a:xfrm>
            <a:prstGeom prst="rect">
              <a:avLst/>
            </a:prstGeom>
            <a:solidFill>
              <a:schemeClr val="tx1"/>
            </a:solidFill>
            <a:ln w="57150">
              <a:solidFill>
                <a:schemeClr val="bg1"/>
              </a:solidFill>
            </a:ln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Rectangle 263"/>
            <p:cNvSpPr/>
            <p:nvPr/>
          </p:nvSpPr>
          <p:spPr>
            <a:xfrm>
              <a:off x="19507200" y="5410200"/>
              <a:ext cx="2209800" cy="685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Rectangle 264"/>
            <p:cNvSpPr/>
            <p:nvPr/>
          </p:nvSpPr>
          <p:spPr>
            <a:xfrm>
              <a:off x="19507200" y="51054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Rectangle 265"/>
            <p:cNvSpPr/>
            <p:nvPr/>
          </p:nvSpPr>
          <p:spPr>
            <a:xfrm>
              <a:off x="19507200" y="41910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Rectangle 266"/>
            <p:cNvSpPr/>
            <p:nvPr/>
          </p:nvSpPr>
          <p:spPr>
            <a:xfrm>
              <a:off x="19507200" y="44958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Rectangle 267"/>
            <p:cNvSpPr/>
            <p:nvPr/>
          </p:nvSpPr>
          <p:spPr>
            <a:xfrm>
              <a:off x="19507200" y="48006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Rectangle 268"/>
            <p:cNvSpPr/>
            <p:nvPr/>
          </p:nvSpPr>
          <p:spPr>
            <a:xfrm>
              <a:off x="19507200" y="35814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Rectangle 269"/>
            <p:cNvSpPr/>
            <p:nvPr/>
          </p:nvSpPr>
          <p:spPr>
            <a:xfrm>
              <a:off x="19507200" y="38862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Rectangle 270"/>
            <p:cNvSpPr/>
            <p:nvPr/>
          </p:nvSpPr>
          <p:spPr>
            <a:xfrm>
              <a:off x="19507200" y="29718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Rectangle 271"/>
            <p:cNvSpPr/>
            <p:nvPr/>
          </p:nvSpPr>
          <p:spPr>
            <a:xfrm>
              <a:off x="19507200" y="3276600"/>
              <a:ext cx="2209800" cy="3048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Rectangle 272"/>
            <p:cNvSpPr/>
            <p:nvPr/>
          </p:nvSpPr>
          <p:spPr>
            <a:xfrm>
              <a:off x="20116800" y="2514600"/>
              <a:ext cx="16002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Rectangle 274"/>
            <p:cNvSpPr/>
            <p:nvPr/>
          </p:nvSpPr>
          <p:spPr>
            <a:xfrm>
              <a:off x="20116800" y="2057400"/>
              <a:ext cx="1600200" cy="4572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dk1"/>
            </a:fillRef>
            <a:effectRef idx="1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7" name="Straight Connector 276"/>
            <p:cNvCxnSpPr/>
            <p:nvPr/>
          </p:nvCxnSpPr>
          <p:spPr>
            <a:xfrm>
              <a:off x="19202400" y="6096000"/>
              <a:ext cx="2667000" cy="1588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3" name="TextBox 282"/>
            <p:cNvSpPr txBox="1"/>
            <p:nvPr/>
          </p:nvSpPr>
          <p:spPr>
            <a:xfrm>
              <a:off x="20193000" y="2209800"/>
              <a:ext cx="838200" cy="3906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Aft>
                  <a:spcPts val="400"/>
                </a:spcAft>
              </a:pPr>
              <a:r>
                <a:rPr lang="en-US" sz="1400" b="1" dirty="0" smtClean="0">
                  <a:latin typeface="+mj-lt"/>
                </a:rPr>
                <a:t>11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/>
              <a:endParaRPr lang="en-US" sz="1400" b="1" dirty="0" smtClean="0">
                <a:latin typeface="+mj-lt"/>
              </a:endParaRPr>
            </a:p>
            <a:p>
              <a:pPr algn="ctr">
                <a:spcAft>
                  <a:spcPts val="800"/>
                </a:spcAft>
              </a:pPr>
              <a:r>
                <a:rPr lang="en-US" sz="1400" b="1" dirty="0" smtClean="0">
                  <a:latin typeface="+mj-lt"/>
                </a:rPr>
                <a:t>10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>
                <a:spcAft>
                  <a:spcPts val="800"/>
                </a:spcAft>
              </a:pPr>
              <a:r>
                <a:rPr lang="en-US" sz="1400" b="1" dirty="0" smtClean="0">
                  <a:latin typeface="+mj-lt"/>
                </a:rPr>
                <a:t>9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>
                <a:spcAft>
                  <a:spcPts val="800"/>
                </a:spcAft>
              </a:pPr>
              <a:r>
                <a:rPr lang="en-US" sz="1400" b="1" dirty="0" smtClean="0">
                  <a:latin typeface="+mj-lt"/>
                </a:rPr>
                <a:t>8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>
                <a:spcAft>
                  <a:spcPts val="700"/>
                </a:spcAft>
              </a:pPr>
              <a:r>
                <a:rPr lang="en-US" sz="1400" b="1" dirty="0" smtClean="0">
                  <a:latin typeface="+mj-lt"/>
                </a:rPr>
                <a:t>7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b="1" dirty="0" smtClean="0">
                  <a:latin typeface="+mj-lt"/>
                </a:rPr>
                <a:t>6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>
                <a:spcAft>
                  <a:spcPts val="800"/>
                </a:spcAft>
              </a:pPr>
              <a:r>
                <a:rPr lang="en-US" sz="1400" b="1" dirty="0" smtClean="0">
                  <a:latin typeface="+mj-lt"/>
                </a:rPr>
                <a:t>5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>
                <a:spcAft>
                  <a:spcPts val="700"/>
                </a:spcAft>
              </a:pPr>
              <a:r>
                <a:rPr lang="en-US" sz="1400" b="1" dirty="0" smtClean="0">
                  <a:latin typeface="+mj-lt"/>
                </a:rPr>
                <a:t>4</a:t>
              </a:r>
              <a:r>
                <a:rPr lang="en-US" sz="1400" b="1" baseline="30000" dirty="0" smtClean="0">
                  <a:latin typeface="+mj-lt"/>
                </a:rPr>
                <a:t>th</a:t>
              </a:r>
            </a:p>
            <a:p>
              <a:pPr algn="ctr">
                <a:spcAft>
                  <a:spcPts val="600"/>
                </a:spcAft>
              </a:pPr>
              <a:r>
                <a:rPr lang="en-US" sz="1400" b="1" dirty="0" smtClean="0">
                  <a:latin typeface="+mj-lt"/>
                </a:rPr>
                <a:t>3</a:t>
              </a:r>
              <a:r>
                <a:rPr lang="en-US" sz="1400" b="1" baseline="30000" dirty="0" smtClean="0">
                  <a:latin typeface="+mj-lt"/>
                </a:rPr>
                <a:t>rd</a:t>
              </a:r>
            </a:p>
            <a:p>
              <a:pPr algn="ctr">
                <a:spcAft>
                  <a:spcPts val="1600"/>
                </a:spcAft>
              </a:pPr>
              <a:r>
                <a:rPr lang="en-US" sz="1400" b="1" dirty="0" smtClean="0">
                  <a:latin typeface="+mj-lt"/>
                </a:rPr>
                <a:t>2</a:t>
              </a:r>
              <a:r>
                <a:rPr lang="en-US" sz="1400" b="1" baseline="30000" dirty="0" smtClean="0">
                  <a:latin typeface="+mj-lt"/>
                </a:rPr>
                <a:t>nd</a:t>
              </a:r>
            </a:p>
            <a:p>
              <a:pPr algn="ctr"/>
              <a:endParaRPr lang="en-US" sz="1400" b="1" dirty="0" smtClean="0">
                <a:latin typeface="+mj-lt"/>
              </a:endParaRPr>
            </a:p>
            <a:p>
              <a:pPr algn="ctr"/>
              <a:r>
                <a:rPr lang="en-US" sz="1400" b="1" dirty="0" smtClean="0">
                  <a:latin typeface="+mj-lt"/>
                </a:rPr>
                <a:t>1</a:t>
              </a:r>
              <a:r>
                <a:rPr lang="en-US" sz="1400" b="1" baseline="30000" dirty="0" smtClean="0">
                  <a:latin typeface="+mj-lt"/>
                </a:rPr>
                <a:t>st</a:t>
              </a:r>
              <a:endParaRPr lang="en-US" sz="1400" b="1" baseline="30000" dirty="0">
                <a:latin typeface="+mj-lt"/>
              </a:endParaRPr>
            </a:p>
          </p:txBody>
        </p:sp>
        <p:cxnSp>
          <p:nvCxnSpPr>
            <p:cNvPr id="286" name="Straight Connector 285"/>
            <p:cNvCxnSpPr/>
            <p:nvPr/>
          </p:nvCxnSpPr>
          <p:spPr>
            <a:xfrm rot="5400000">
              <a:off x="19049206" y="2514600"/>
              <a:ext cx="914400" cy="1588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Arrow Connector 287"/>
            <p:cNvCxnSpPr/>
            <p:nvPr/>
          </p:nvCxnSpPr>
          <p:spPr>
            <a:xfrm rot="5400000">
              <a:off x="21907500" y="5753100"/>
              <a:ext cx="685800" cy="1588"/>
            </a:xfrm>
            <a:prstGeom prst="straightConnector1">
              <a:avLst/>
            </a:prstGeom>
            <a:ln w="12700">
              <a:solidFill>
                <a:schemeClr val="accent2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TextBox 288"/>
            <p:cNvSpPr txBox="1"/>
            <p:nvPr/>
          </p:nvSpPr>
          <p:spPr>
            <a:xfrm>
              <a:off x="22402800" y="5590401"/>
              <a:ext cx="5334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19’</a:t>
              </a:r>
              <a:endPara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sp>
          <p:nvSpPr>
            <p:cNvPr id="290" name="TextBox 289"/>
            <p:cNvSpPr txBox="1"/>
            <p:nvPr/>
          </p:nvSpPr>
          <p:spPr>
            <a:xfrm>
              <a:off x="22250400" y="40386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8 @</a:t>
              </a:r>
            </a:p>
            <a:p>
              <a:pPr algn="ctr"/>
              <a:r>
                <a:rPr lang="en-US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 9’-4”</a:t>
              </a:r>
              <a:endPara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  <p:cxnSp>
          <p:nvCxnSpPr>
            <p:cNvPr id="294" name="Straight Arrow Connector 293"/>
            <p:cNvCxnSpPr/>
            <p:nvPr/>
          </p:nvCxnSpPr>
          <p:spPr>
            <a:xfrm rot="5400000">
              <a:off x="21031200" y="4191000"/>
              <a:ext cx="2438400" cy="1588"/>
            </a:xfrm>
            <a:prstGeom prst="straightConnector1">
              <a:avLst/>
            </a:prstGeom>
            <a:ln w="12700">
              <a:solidFill>
                <a:schemeClr val="accent2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Arrow Connector 295"/>
            <p:cNvCxnSpPr/>
            <p:nvPr/>
          </p:nvCxnSpPr>
          <p:spPr>
            <a:xfrm rot="5400000">
              <a:off x="21793200" y="2514600"/>
              <a:ext cx="914400" cy="1588"/>
            </a:xfrm>
            <a:prstGeom prst="straightConnector1">
              <a:avLst/>
            </a:prstGeom>
            <a:ln w="12700">
              <a:solidFill>
                <a:schemeClr val="accent2">
                  <a:lumMod val="40000"/>
                  <a:lumOff val="60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8" name="TextBox 297"/>
            <p:cNvSpPr txBox="1"/>
            <p:nvPr/>
          </p:nvSpPr>
          <p:spPr>
            <a:xfrm>
              <a:off x="22250400" y="2209800"/>
              <a:ext cx="76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2 @</a:t>
              </a:r>
            </a:p>
            <a:p>
              <a:pPr algn="ctr"/>
              <a:r>
                <a:rPr lang="en-US" sz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</a:rPr>
                <a:t>12’</a:t>
              </a:r>
              <a:endParaRPr lang="en-US" sz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</a:endParaRPr>
            </a:p>
          </p:txBody>
        </p:sp>
      </p:grpSp>
      <p:grpSp>
        <p:nvGrpSpPr>
          <p:cNvPr id="310" name="Group 309"/>
          <p:cNvGrpSpPr/>
          <p:nvPr/>
        </p:nvGrpSpPr>
        <p:grpSpPr>
          <a:xfrm>
            <a:off x="19583400" y="5410200"/>
            <a:ext cx="2057400" cy="685800"/>
            <a:chOff x="19583400" y="5410200"/>
            <a:chExt cx="2057400" cy="685800"/>
          </a:xfrm>
        </p:grpSpPr>
        <p:sp>
          <p:nvSpPr>
            <p:cNvPr id="306" name="Rectangle 305"/>
            <p:cNvSpPr/>
            <p:nvPr/>
          </p:nvSpPr>
          <p:spPr>
            <a:xfrm>
              <a:off x="19583400" y="5410200"/>
              <a:ext cx="152400" cy="685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Rectangle 306"/>
            <p:cNvSpPr/>
            <p:nvPr/>
          </p:nvSpPr>
          <p:spPr>
            <a:xfrm>
              <a:off x="20116800" y="5410200"/>
              <a:ext cx="152400" cy="685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Rectangle 307"/>
            <p:cNvSpPr/>
            <p:nvPr/>
          </p:nvSpPr>
          <p:spPr>
            <a:xfrm>
              <a:off x="21031200" y="5410200"/>
              <a:ext cx="152400" cy="685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Rectangle 308"/>
            <p:cNvSpPr/>
            <p:nvPr/>
          </p:nvSpPr>
          <p:spPr>
            <a:xfrm>
              <a:off x="21488400" y="5410200"/>
              <a:ext cx="152400" cy="685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4" name="Group 363"/>
          <p:cNvGrpSpPr/>
          <p:nvPr/>
        </p:nvGrpSpPr>
        <p:grpSpPr>
          <a:xfrm>
            <a:off x="19583400" y="2057400"/>
            <a:ext cx="2057400" cy="3352800"/>
            <a:chOff x="19583400" y="2057400"/>
            <a:chExt cx="2057400" cy="3352800"/>
          </a:xfrm>
        </p:grpSpPr>
        <p:sp>
          <p:nvSpPr>
            <p:cNvPr id="311" name="Rectangle 310"/>
            <p:cNvSpPr/>
            <p:nvPr/>
          </p:nvSpPr>
          <p:spPr>
            <a:xfrm>
              <a:off x="19583400" y="5105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2" name="Rectangle 311"/>
            <p:cNvSpPr/>
            <p:nvPr/>
          </p:nvSpPr>
          <p:spPr>
            <a:xfrm>
              <a:off x="20116800" y="5105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Rectangle 312"/>
            <p:cNvSpPr/>
            <p:nvPr/>
          </p:nvSpPr>
          <p:spPr>
            <a:xfrm>
              <a:off x="21031200" y="5105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Rectangle 313"/>
            <p:cNvSpPr/>
            <p:nvPr/>
          </p:nvSpPr>
          <p:spPr>
            <a:xfrm>
              <a:off x="21564600" y="5105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Rectangle 318"/>
            <p:cNvSpPr/>
            <p:nvPr/>
          </p:nvSpPr>
          <p:spPr>
            <a:xfrm>
              <a:off x="19583400" y="4800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Rectangle 319"/>
            <p:cNvSpPr/>
            <p:nvPr/>
          </p:nvSpPr>
          <p:spPr>
            <a:xfrm>
              <a:off x="20116800" y="4800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Rectangle 320"/>
            <p:cNvSpPr/>
            <p:nvPr/>
          </p:nvSpPr>
          <p:spPr>
            <a:xfrm>
              <a:off x="21031200" y="4800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Rectangle 321"/>
            <p:cNvSpPr/>
            <p:nvPr/>
          </p:nvSpPr>
          <p:spPr>
            <a:xfrm>
              <a:off x="21564600" y="4800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Rectangle 326"/>
            <p:cNvSpPr/>
            <p:nvPr/>
          </p:nvSpPr>
          <p:spPr>
            <a:xfrm>
              <a:off x="19583400" y="4495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Rectangle 327"/>
            <p:cNvSpPr/>
            <p:nvPr/>
          </p:nvSpPr>
          <p:spPr>
            <a:xfrm>
              <a:off x="20116800" y="4495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9" name="Rectangle 328"/>
            <p:cNvSpPr/>
            <p:nvPr/>
          </p:nvSpPr>
          <p:spPr>
            <a:xfrm>
              <a:off x="21031200" y="4495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0" name="Rectangle 329"/>
            <p:cNvSpPr/>
            <p:nvPr/>
          </p:nvSpPr>
          <p:spPr>
            <a:xfrm>
              <a:off x="21564600" y="4495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2" name="Rectangle 331"/>
            <p:cNvSpPr/>
            <p:nvPr/>
          </p:nvSpPr>
          <p:spPr>
            <a:xfrm>
              <a:off x="19583400" y="41910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3" name="Rectangle 332"/>
            <p:cNvSpPr/>
            <p:nvPr/>
          </p:nvSpPr>
          <p:spPr>
            <a:xfrm>
              <a:off x="20116800" y="41910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Rectangle 333"/>
            <p:cNvSpPr/>
            <p:nvPr/>
          </p:nvSpPr>
          <p:spPr>
            <a:xfrm>
              <a:off x="21031200" y="41910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Rectangle 334"/>
            <p:cNvSpPr/>
            <p:nvPr/>
          </p:nvSpPr>
          <p:spPr>
            <a:xfrm>
              <a:off x="21564600" y="41910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Rectangle 336"/>
            <p:cNvSpPr/>
            <p:nvPr/>
          </p:nvSpPr>
          <p:spPr>
            <a:xfrm>
              <a:off x="19583400" y="38862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Rectangle 337"/>
            <p:cNvSpPr/>
            <p:nvPr/>
          </p:nvSpPr>
          <p:spPr>
            <a:xfrm>
              <a:off x="20116800" y="38862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9" name="Rectangle 338"/>
            <p:cNvSpPr/>
            <p:nvPr/>
          </p:nvSpPr>
          <p:spPr>
            <a:xfrm>
              <a:off x="21031200" y="38862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0" name="Rectangle 339"/>
            <p:cNvSpPr/>
            <p:nvPr/>
          </p:nvSpPr>
          <p:spPr>
            <a:xfrm>
              <a:off x="21564600" y="38862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Rectangle 341"/>
            <p:cNvSpPr/>
            <p:nvPr/>
          </p:nvSpPr>
          <p:spPr>
            <a:xfrm>
              <a:off x="19583400" y="3581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Rectangle 342"/>
            <p:cNvSpPr/>
            <p:nvPr/>
          </p:nvSpPr>
          <p:spPr>
            <a:xfrm>
              <a:off x="20116800" y="3581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Rectangle 343"/>
            <p:cNvSpPr/>
            <p:nvPr/>
          </p:nvSpPr>
          <p:spPr>
            <a:xfrm>
              <a:off x="21031200" y="3581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Rectangle 344"/>
            <p:cNvSpPr/>
            <p:nvPr/>
          </p:nvSpPr>
          <p:spPr>
            <a:xfrm>
              <a:off x="21564600" y="35814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Rectangle 345"/>
            <p:cNvSpPr/>
            <p:nvPr/>
          </p:nvSpPr>
          <p:spPr>
            <a:xfrm>
              <a:off x="19583400" y="3276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7" name="Rectangle 346"/>
            <p:cNvSpPr/>
            <p:nvPr/>
          </p:nvSpPr>
          <p:spPr>
            <a:xfrm>
              <a:off x="20116800" y="3276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8" name="Rectangle 347"/>
            <p:cNvSpPr/>
            <p:nvPr/>
          </p:nvSpPr>
          <p:spPr>
            <a:xfrm>
              <a:off x="21031200" y="3276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Rectangle 348"/>
            <p:cNvSpPr/>
            <p:nvPr/>
          </p:nvSpPr>
          <p:spPr>
            <a:xfrm>
              <a:off x="21564600" y="32766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Rectangle 351"/>
            <p:cNvSpPr/>
            <p:nvPr/>
          </p:nvSpPr>
          <p:spPr>
            <a:xfrm>
              <a:off x="19583400" y="2971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Rectangle 352"/>
            <p:cNvSpPr/>
            <p:nvPr/>
          </p:nvSpPr>
          <p:spPr>
            <a:xfrm>
              <a:off x="20116800" y="2971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Rectangle 353"/>
            <p:cNvSpPr/>
            <p:nvPr/>
          </p:nvSpPr>
          <p:spPr>
            <a:xfrm>
              <a:off x="21031200" y="2971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5" name="Rectangle 354"/>
            <p:cNvSpPr/>
            <p:nvPr/>
          </p:nvSpPr>
          <p:spPr>
            <a:xfrm>
              <a:off x="21564600" y="2971800"/>
              <a:ext cx="76200" cy="3048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Rectangle 356"/>
            <p:cNvSpPr/>
            <p:nvPr/>
          </p:nvSpPr>
          <p:spPr>
            <a:xfrm>
              <a:off x="20116800" y="2514600"/>
              <a:ext cx="76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Rectangle 357"/>
            <p:cNvSpPr/>
            <p:nvPr/>
          </p:nvSpPr>
          <p:spPr>
            <a:xfrm>
              <a:off x="21031200" y="2514600"/>
              <a:ext cx="76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Rectangle 358"/>
            <p:cNvSpPr/>
            <p:nvPr/>
          </p:nvSpPr>
          <p:spPr>
            <a:xfrm>
              <a:off x="21564600" y="2514600"/>
              <a:ext cx="76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Rectangle 360"/>
            <p:cNvSpPr/>
            <p:nvPr/>
          </p:nvSpPr>
          <p:spPr>
            <a:xfrm>
              <a:off x="20116800" y="2057400"/>
              <a:ext cx="76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Rectangle 361"/>
            <p:cNvSpPr/>
            <p:nvPr/>
          </p:nvSpPr>
          <p:spPr>
            <a:xfrm>
              <a:off x="21031200" y="2057400"/>
              <a:ext cx="76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Rectangle 362"/>
            <p:cNvSpPr/>
            <p:nvPr/>
          </p:nvSpPr>
          <p:spPr>
            <a:xfrm>
              <a:off x="21564600" y="2057400"/>
              <a:ext cx="76200" cy="457200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Group 286"/>
          <p:cNvGrpSpPr/>
          <p:nvPr/>
        </p:nvGrpSpPr>
        <p:grpSpPr>
          <a:xfrm>
            <a:off x="9601200" y="4343400"/>
            <a:ext cx="8153400" cy="1969532"/>
            <a:chOff x="9601200" y="4343400"/>
            <a:chExt cx="8153400" cy="1969532"/>
          </a:xfrm>
        </p:grpSpPr>
        <p:sp>
          <p:nvSpPr>
            <p:cNvPr id="238" name="Multiply 237"/>
            <p:cNvSpPr/>
            <p:nvPr/>
          </p:nvSpPr>
          <p:spPr>
            <a:xfrm>
              <a:off x="9601200" y="46482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Multiply 238"/>
            <p:cNvSpPr/>
            <p:nvPr/>
          </p:nvSpPr>
          <p:spPr>
            <a:xfrm>
              <a:off x="10439400" y="46482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Multiply 239"/>
            <p:cNvSpPr/>
            <p:nvPr/>
          </p:nvSpPr>
          <p:spPr>
            <a:xfrm>
              <a:off x="17145000" y="44958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Multiply 241"/>
            <p:cNvSpPr/>
            <p:nvPr/>
          </p:nvSpPr>
          <p:spPr>
            <a:xfrm>
              <a:off x="16154400" y="44958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Multiply 242"/>
            <p:cNvSpPr/>
            <p:nvPr/>
          </p:nvSpPr>
          <p:spPr>
            <a:xfrm>
              <a:off x="16840200" y="44196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Multiply 243"/>
            <p:cNvSpPr/>
            <p:nvPr/>
          </p:nvSpPr>
          <p:spPr>
            <a:xfrm>
              <a:off x="16535400" y="44958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Multiply 244"/>
            <p:cNvSpPr/>
            <p:nvPr/>
          </p:nvSpPr>
          <p:spPr>
            <a:xfrm>
              <a:off x="10668000" y="44958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Multiply 245"/>
            <p:cNvSpPr/>
            <p:nvPr/>
          </p:nvSpPr>
          <p:spPr>
            <a:xfrm>
              <a:off x="11049000" y="44958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Multiply 246"/>
            <p:cNvSpPr/>
            <p:nvPr/>
          </p:nvSpPr>
          <p:spPr>
            <a:xfrm>
              <a:off x="11734800" y="44958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Multiply 247"/>
            <p:cNvSpPr/>
            <p:nvPr/>
          </p:nvSpPr>
          <p:spPr>
            <a:xfrm>
              <a:off x="11353800" y="44196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1" name="Straight Connector 250"/>
            <p:cNvCxnSpPr/>
            <p:nvPr/>
          </p:nvCxnSpPr>
          <p:spPr>
            <a:xfrm rot="10800000">
              <a:off x="15392400" y="4343400"/>
              <a:ext cx="23622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5400000">
              <a:off x="15125700" y="4610100"/>
              <a:ext cx="5334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9" name="Multiply 258"/>
            <p:cNvSpPr/>
            <p:nvPr/>
          </p:nvSpPr>
          <p:spPr>
            <a:xfrm>
              <a:off x="15468600" y="4495800"/>
              <a:ext cx="381000" cy="457200"/>
            </a:xfrm>
            <a:prstGeom prst="mathMultiply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74" name="Straight Connector 273"/>
            <p:cNvCxnSpPr/>
            <p:nvPr/>
          </p:nvCxnSpPr>
          <p:spPr>
            <a:xfrm rot="10800000">
              <a:off x="9829800" y="4343400"/>
              <a:ext cx="23622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/>
            <p:cNvCxnSpPr/>
            <p:nvPr/>
          </p:nvCxnSpPr>
          <p:spPr>
            <a:xfrm rot="5400000">
              <a:off x="11964194" y="4571206"/>
              <a:ext cx="457200" cy="1588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5" name="TextBox 284"/>
            <p:cNvSpPr txBox="1"/>
            <p:nvPr/>
          </p:nvSpPr>
          <p:spPr>
            <a:xfrm>
              <a:off x="9982200" y="5943600"/>
              <a:ext cx="5181600" cy="36933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latin typeface="+mj-lt"/>
                </a:rPr>
                <a:t>Upper Office Floors - Column Layout</a:t>
              </a:r>
            </a:p>
          </p:txBody>
        </p:sp>
      </p:grpSp>
      <p:sp>
        <p:nvSpPr>
          <p:cNvPr id="256" name="TextBox 255"/>
          <p:cNvSpPr txBox="1"/>
          <p:nvPr/>
        </p:nvSpPr>
        <p:spPr>
          <a:xfrm>
            <a:off x="304800" y="2362200"/>
            <a:ext cx="22098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Residence Inn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Proposal &amp; Goals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Original Structure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latin typeface="+mj-lt"/>
              </a:rPr>
              <a:t>Architectural 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Gravity System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Lateral System    Re-Design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Summary &amp;      Next Steps</a:t>
            </a:r>
          </a:p>
          <a:p>
            <a:pPr marL="344488" indent="-344488">
              <a:spcAft>
                <a:spcPts val="1800"/>
              </a:spcAft>
              <a:buClr>
                <a:schemeClr val="tx1"/>
              </a:buClr>
              <a:buFont typeface="Wingdings" pitchFamily="2" charset="2"/>
              <a:buChar char="v"/>
            </a:pPr>
            <a:r>
              <a:rPr lang="en-US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Questions</a:t>
            </a:r>
            <a:endParaRPr lang="en-US" sz="1400" dirty="0">
              <a:solidFill>
                <a:schemeClr val="accent3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6320</TotalTime>
  <Words>2007</Words>
  <Application>Microsoft Office PowerPoint</Application>
  <PresentationFormat>Custom</PresentationFormat>
  <Paragraphs>1074</Paragraphs>
  <Slides>20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Apex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PSUAE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kmr278</dc:creator>
  <cp:lastModifiedBy>kmr278</cp:lastModifiedBy>
  <cp:revision>270</cp:revision>
  <dcterms:created xsi:type="dcterms:W3CDTF">2009-04-07T15:57:21Z</dcterms:created>
  <dcterms:modified xsi:type="dcterms:W3CDTF">2009-05-13T17:21:10Z</dcterms:modified>
</cp:coreProperties>
</file>